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63" r:id="rId5"/>
    <p:sldId id="262" r:id="rId6"/>
    <p:sldId id="259" r:id="rId7"/>
    <p:sldId id="260" r:id="rId8"/>
    <p:sldId id="261" r:id="rId9"/>
    <p:sldId id="266" r:id="rId10"/>
    <p:sldId id="265" r:id="rId11"/>
    <p:sldId id="267" r:id="rId12"/>
    <p:sldId id="268" r:id="rId13"/>
    <p:sldId id="269" r:id="rId14"/>
    <p:sldId id="272"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F7E15D-E94D-475B-B44C-A162DC61DBBF}">
          <p14:sldIdLst>
            <p14:sldId id="256"/>
            <p14:sldId id="258"/>
            <p14:sldId id="264"/>
            <p14:sldId id="263"/>
            <p14:sldId id="262"/>
            <p14:sldId id="259"/>
            <p14:sldId id="260"/>
            <p14:sldId id="261"/>
            <p14:sldId id="266"/>
            <p14:sldId id="265"/>
            <p14:sldId id="267"/>
            <p14:sldId id="268"/>
            <p14:sldId id="269"/>
            <p14:sldId id="272"/>
            <p14:sldId id="270"/>
            <p14:sldId id="271"/>
          </p14:sldIdLst>
        </p14:section>
        <p14:section name="Questions" id="{41553899-22AE-424A-AC36-01C601E021B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76" y="1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2017-10-02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2017-10-02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2017-10-02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2017-10-02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2017-10-02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2017-10-02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2017-10-02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2017-10-02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2017-10-02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2017-10-02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2017-10-02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2017-10-02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Connecting</a:t>
            </a:r>
          </a:p>
        </p:txBody>
      </p:sp>
      <p:sp>
        <p:nvSpPr>
          <p:cNvPr id="3" name="Subtitle 2"/>
          <p:cNvSpPr>
            <a:spLocks noGrp="1"/>
          </p:cNvSpPr>
          <p:nvPr>
            <p:ph type="subTitle" idx="1"/>
          </p:nvPr>
        </p:nvSpPr>
        <p:spPr/>
        <p:txBody>
          <a:bodyPr/>
          <a:lstStyle/>
          <a:p>
            <a:r>
              <a:rPr lang="en-US" dirty="0"/>
              <a:t>Gateway Baptist Church</a:t>
            </a:r>
          </a:p>
          <a:p>
            <a:r>
              <a:rPr lang="en-US" dirty="0"/>
              <a:t>2 October 2017</a:t>
            </a:r>
          </a:p>
        </p:txBody>
      </p:sp>
    </p:spTree>
    <p:extLst>
      <p:ext uri="{BB962C8B-B14F-4D97-AF65-F5344CB8AC3E}">
        <p14:creationId xmlns:p14="http://schemas.microsoft.com/office/powerpoint/2010/main" val="2828159351"/>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u="sng" dirty="0"/>
              <a:t>10 ways to have a better conversation</a:t>
            </a:r>
            <a:endParaRPr lang="en-CA" dirty="0"/>
          </a:p>
        </p:txBody>
      </p:sp>
      <p:sp>
        <p:nvSpPr>
          <p:cNvPr id="3" name="Content Placeholder 2"/>
          <p:cNvSpPr>
            <a:spLocks noGrp="1"/>
          </p:cNvSpPr>
          <p:nvPr>
            <p:ph idx="1"/>
          </p:nvPr>
        </p:nvSpPr>
        <p:spPr/>
        <p:txBody>
          <a:bodyPr>
            <a:normAutofit fontScale="85000" lnSpcReduction="20000"/>
          </a:bodyPr>
          <a:lstStyle/>
          <a:p>
            <a:pPr lvl="0"/>
            <a:r>
              <a:rPr lang="en-CA" dirty="0"/>
              <a:t>Don't multitask.</a:t>
            </a:r>
          </a:p>
          <a:p>
            <a:pPr lvl="0"/>
            <a:r>
              <a:rPr lang="en-CA" dirty="0"/>
              <a:t>Don't pontificate.</a:t>
            </a:r>
          </a:p>
          <a:p>
            <a:pPr lvl="0"/>
            <a:r>
              <a:rPr lang="en-CA" dirty="0"/>
              <a:t>Use open-ended questions.</a:t>
            </a:r>
          </a:p>
          <a:p>
            <a:pPr lvl="0"/>
            <a:r>
              <a:rPr lang="en-CA" dirty="0"/>
              <a:t>Go with the flow.</a:t>
            </a:r>
          </a:p>
          <a:p>
            <a:pPr lvl="0"/>
            <a:r>
              <a:rPr lang="en-CA" dirty="0"/>
              <a:t>If you don't know, say that you don't know.</a:t>
            </a:r>
          </a:p>
          <a:p>
            <a:pPr lvl="0"/>
            <a:r>
              <a:rPr lang="en-CA" dirty="0"/>
              <a:t>Don't equate your experience with theirs.</a:t>
            </a:r>
          </a:p>
          <a:p>
            <a:pPr lvl="0"/>
            <a:r>
              <a:rPr lang="en-CA" dirty="0"/>
              <a:t>Try not to repeat yourself.</a:t>
            </a:r>
          </a:p>
          <a:p>
            <a:pPr lvl="0"/>
            <a:r>
              <a:rPr lang="en-CA" dirty="0"/>
              <a:t>Stay out of the weeds.</a:t>
            </a:r>
          </a:p>
          <a:p>
            <a:pPr lvl="0"/>
            <a:r>
              <a:rPr lang="en-CA" dirty="0"/>
              <a:t>Listen.</a:t>
            </a:r>
          </a:p>
          <a:p>
            <a:pPr lvl="0"/>
            <a:r>
              <a:rPr lang="en-CA" dirty="0"/>
              <a:t>Be brief.</a:t>
            </a:r>
          </a:p>
        </p:txBody>
      </p:sp>
      <p:sp>
        <p:nvSpPr>
          <p:cNvPr id="4" name="TextBox 3"/>
          <p:cNvSpPr txBox="1"/>
          <p:nvPr/>
        </p:nvSpPr>
        <p:spPr>
          <a:xfrm>
            <a:off x="135685" y="5911154"/>
            <a:ext cx="9008315" cy="830997"/>
          </a:xfrm>
          <a:prstGeom prst="rect">
            <a:avLst/>
          </a:prstGeom>
          <a:noFill/>
        </p:spPr>
        <p:txBody>
          <a:bodyPr wrap="square" rtlCol="0">
            <a:spAutoFit/>
          </a:bodyPr>
          <a:lstStyle/>
          <a:p>
            <a:r>
              <a:rPr lang="en-CA" sz="2400" dirty="0"/>
              <a:t>All of this boils down to the same basic concept, and it is this one:</a:t>
            </a:r>
          </a:p>
          <a:p>
            <a:r>
              <a:rPr lang="en-CA" sz="2400" dirty="0"/>
              <a:t>Be interested in other people.</a:t>
            </a:r>
          </a:p>
        </p:txBody>
      </p:sp>
    </p:spTree>
    <p:extLst>
      <p:ext uri="{BB962C8B-B14F-4D97-AF65-F5344CB8AC3E}">
        <p14:creationId xmlns:p14="http://schemas.microsoft.com/office/powerpoint/2010/main" val="3924325594"/>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Discussion 1</a:t>
            </a:r>
            <a:endParaRPr lang="en-CA" dirty="0"/>
          </a:p>
        </p:txBody>
      </p:sp>
      <p:sp>
        <p:nvSpPr>
          <p:cNvPr id="3" name="Content Placeholder 2"/>
          <p:cNvSpPr>
            <a:spLocks noGrp="1"/>
          </p:cNvSpPr>
          <p:nvPr>
            <p:ph idx="1"/>
          </p:nvPr>
        </p:nvSpPr>
        <p:spPr/>
        <p:txBody>
          <a:bodyPr>
            <a:normAutofit/>
          </a:bodyPr>
          <a:lstStyle/>
          <a:p>
            <a:pPr marL="0" lvl="0" indent="0">
              <a:buNone/>
            </a:pPr>
            <a:r>
              <a:rPr lang="en-US" sz="2800" dirty="0"/>
              <a:t>Why would someone want to make a meaningful connection to us? (From their perspective.)</a:t>
            </a:r>
          </a:p>
          <a:p>
            <a:pPr marL="0" lvl="0" indent="0" algn="ctr">
              <a:buNone/>
            </a:pPr>
            <a:endParaRPr lang="en-US" dirty="0"/>
          </a:p>
          <a:p>
            <a:pPr lvl="0"/>
            <a:r>
              <a:rPr lang="en-US" dirty="0"/>
              <a:t>What would they get out of it?</a:t>
            </a:r>
          </a:p>
          <a:p>
            <a:pPr lvl="0"/>
            <a:r>
              <a:rPr lang="en-US" dirty="0"/>
              <a:t>What do they fundamentally need that might be satisfied?</a:t>
            </a:r>
            <a:endParaRPr lang="en-CA" dirty="0"/>
          </a:p>
        </p:txBody>
      </p:sp>
      <p:sp>
        <p:nvSpPr>
          <p:cNvPr id="4" name="TextBox 3"/>
          <p:cNvSpPr txBox="1"/>
          <p:nvPr/>
        </p:nvSpPr>
        <p:spPr>
          <a:xfrm>
            <a:off x="1" y="5380672"/>
            <a:ext cx="9144000" cy="1200329"/>
          </a:xfrm>
          <a:prstGeom prst="rect">
            <a:avLst/>
          </a:prstGeom>
          <a:noFill/>
        </p:spPr>
        <p:txBody>
          <a:bodyPr wrap="square" rtlCol="0">
            <a:spAutoFit/>
          </a:bodyPr>
          <a:lstStyle/>
          <a:p>
            <a:pPr marL="285750" lvl="0" indent="-285750">
              <a:buFont typeface="Arial" panose="020B0604020202020204" pitchFamily="34" charset="0"/>
              <a:buChar char="•"/>
            </a:pPr>
            <a:r>
              <a:rPr lang="en-CA" dirty="0"/>
              <a:t>If the discussion gets too off topic, find the commonality with then topic or just reset back.</a:t>
            </a:r>
          </a:p>
          <a:p>
            <a:pPr marL="285750" lvl="0" indent="-285750">
              <a:buFont typeface="Arial" panose="020B0604020202020204" pitchFamily="34" charset="0"/>
              <a:buChar char="•"/>
            </a:pPr>
            <a:r>
              <a:rPr lang="en-CA" dirty="0"/>
              <a:t> Try to get the widest perspectives from all the group.</a:t>
            </a:r>
          </a:p>
          <a:p>
            <a:pPr marL="285750" lvl="0" indent="-285750">
              <a:buFont typeface="Arial" panose="020B0604020202020204" pitchFamily="34" charset="0"/>
              <a:buChar char="•"/>
            </a:pPr>
            <a:r>
              <a:rPr lang="en-CA" dirty="0"/>
              <a:t>Tease out good ideas</a:t>
            </a:r>
          </a:p>
          <a:p>
            <a:pPr marL="285750" lvl="0" indent="-285750">
              <a:buFont typeface="Arial" panose="020B0604020202020204" pitchFamily="34" charset="0"/>
              <a:buChar char="•"/>
            </a:pPr>
            <a:r>
              <a:rPr lang="en-CA" dirty="0"/>
              <a:t>Provide a summary of your answers</a:t>
            </a:r>
          </a:p>
        </p:txBody>
      </p:sp>
    </p:spTree>
    <p:extLst>
      <p:ext uri="{BB962C8B-B14F-4D97-AF65-F5344CB8AC3E}">
        <p14:creationId xmlns:p14="http://schemas.microsoft.com/office/powerpoint/2010/main" val="3134395368"/>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Break!</a:t>
            </a:r>
            <a:endParaRPr lang="en-CA" dirty="0"/>
          </a:p>
        </p:txBody>
      </p:sp>
      <p:sp>
        <p:nvSpPr>
          <p:cNvPr id="3" name="Content Placeholder 2"/>
          <p:cNvSpPr>
            <a:spLocks noGrp="1"/>
          </p:cNvSpPr>
          <p:nvPr>
            <p:ph idx="1"/>
          </p:nvPr>
        </p:nvSpPr>
        <p:spPr/>
        <p:txBody>
          <a:bodyPr>
            <a:normAutofit/>
          </a:bodyPr>
          <a:lstStyle/>
          <a:p>
            <a:pPr marL="0" lvl="0" indent="0">
              <a:buNone/>
            </a:pPr>
            <a:r>
              <a:rPr lang="en-US" dirty="0"/>
              <a:t>Come back in 10 min</a:t>
            </a:r>
            <a:endParaRPr lang="en-CA" dirty="0"/>
          </a:p>
        </p:txBody>
      </p:sp>
    </p:spTree>
    <p:extLst>
      <p:ext uri="{BB962C8B-B14F-4D97-AF65-F5344CB8AC3E}">
        <p14:creationId xmlns:p14="http://schemas.microsoft.com/office/powerpoint/2010/main" val="1986213468"/>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Discussion 2</a:t>
            </a:r>
            <a:endParaRPr lang="en-CA" dirty="0"/>
          </a:p>
        </p:txBody>
      </p:sp>
      <p:sp>
        <p:nvSpPr>
          <p:cNvPr id="3" name="Content Placeholder 2"/>
          <p:cNvSpPr>
            <a:spLocks noGrp="1"/>
          </p:cNvSpPr>
          <p:nvPr>
            <p:ph idx="1"/>
          </p:nvPr>
        </p:nvSpPr>
        <p:spPr/>
        <p:txBody>
          <a:bodyPr>
            <a:normAutofit/>
          </a:bodyPr>
          <a:lstStyle/>
          <a:p>
            <a:r>
              <a:rPr lang="en-US" sz="2800" dirty="0"/>
              <a:t>When have you made meaningful connections in conversation?</a:t>
            </a:r>
          </a:p>
          <a:p>
            <a:r>
              <a:rPr lang="en-US" sz="2800" dirty="0"/>
              <a:t>What doesn’t work?</a:t>
            </a:r>
          </a:p>
          <a:p>
            <a:r>
              <a:rPr lang="en-US" sz="2800" dirty="0"/>
              <a:t>Ex: Why do so many people ignore the downtown JWs?</a:t>
            </a:r>
          </a:p>
          <a:p>
            <a:pPr marL="0" lvl="0" indent="0" algn="ctr">
              <a:buNone/>
            </a:pPr>
            <a:endParaRPr lang="en-US" dirty="0"/>
          </a:p>
          <a:p>
            <a:pPr marL="0" lvl="0" indent="0">
              <a:buNone/>
            </a:pPr>
            <a:endParaRPr lang="en-CA" dirty="0"/>
          </a:p>
        </p:txBody>
      </p:sp>
      <p:sp>
        <p:nvSpPr>
          <p:cNvPr id="4" name="TextBox 3"/>
          <p:cNvSpPr txBox="1"/>
          <p:nvPr/>
        </p:nvSpPr>
        <p:spPr>
          <a:xfrm>
            <a:off x="1" y="5380672"/>
            <a:ext cx="9144000" cy="1200329"/>
          </a:xfrm>
          <a:prstGeom prst="rect">
            <a:avLst/>
          </a:prstGeom>
          <a:noFill/>
        </p:spPr>
        <p:txBody>
          <a:bodyPr wrap="square" rtlCol="0">
            <a:spAutoFit/>
          </a:bodyPr>
          <a:lstStyle/>
          <a:p>
            <a:pPr marL="285750" lvl="0" indent="-285750">
              <a:buFont typeface="Arial" panose="020B0604020202020204" pitchFamily="34" charset="0"/>
              <a:buChar char="•"/>
            </a:pPr>
            <a:r>
              <a:rPr lang="en-CA" dirty="0"/>
              <a:t>If it gets too off topic, find the commonality with the topic or just reset it back.</a:t>
            </a:r>
          </a:p>
          <a:p>
            <a:pPr marL="285750" lvl="0" indent="-285750">
              <a:buFont typeface="Arial" panose="020B0604020202020204" pitchFamily="34" charset="0"/>
              <a:buChar char="•"/>
            </a:pPr>
            <a:r>
              <a:rPr lang="en-CA" dirty="0"/>
              <a:t> Try to get the widest perspectives from all the group.</a:t>
            </a:r>
          </a:p>
          <a:p>
            <a:pPr marL="285750" lvl="0" indent="-285750">
              <a:buFont typeface="Arial" panose="020B0604020202020204" pitchFamily="34" charset="0"/>
              <a:buChar char="•"/>
            </a:pPr>
            <a:r>
              <a:rPr lang="en-CA" dirty="0"/>
              <a:t>Tease out good ideas</a:t>
            </a:r>
          </a:p>
          <a:p>
            <a:pPr marL="285750" lvl="0" indent="-285750">
              <a:buFont typeface="Arial" panose="020B0604020202020204" pitchFamily="34" charset="0"/>
              <a:buChar char="•"/>
            </a:pPr>
            <a:r>
              <a:rPr lang="en-CA" dirty="0"/>
              <a:t>Provide a summary of your answers</a:t>
            </a:r>
          </a:p>
        </p:txBody>
      </p:sp>
    </p:spTree>
    <p:extLst>
      <p:ext uri="{BB962C8B-B14F-4D97-AF65-F5344CB8AC3E}">
        <p14:creationId xmlns:p14="http://schemas.microsoft.com/office/powerpoint/2010/main" val="2128680917"/>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Discussion 2</a:t>
            </a:r>
            <a:endParaRPr lang="en-CA" dirty="0"/>
          </a:p>
        </p:txBody>
      </p:sp>
      <p:sp>
        <p:nvSpPr>
          <p:cNvPr id="3" name="Content Placeholder 2"/>
          <p:cNvSpPr>
            <a:spLocks noGrp="1"/>
          </p:cNvSpPr>
          <p:nvPr>
            <p:ph idx="1"/>
          </p:nvPr>
        </p:nvSpPr>
        <p:spPr/>
        <p:txBody>
          <a:bodyPr>
            <a:normAutofit/>
          </a:bodyPr>
          <a:lstStyle/>
          <a:p>
            <a:pPr marL="0" lvl="0" indent="0" algn="ctr">
              <a:buNone/>
            </a:pPr>
            <a:endParaRPr lang="en-US" dirty="0"/>
          </a:p>
          <a:p>
            <a:pPr marL="0" lvl="0" indent="0">
              <a:buNone/>
            </a:pPr>
            <a:endParaRPr lang="en-CA" dirty="0"/>
          </a:p>
        </p:txBody>
      </p:sp>
      <p:sp>
        <p:nvSpPr>
          <p:cNvPr id="4" name="TextBox 3"/>
          <p:cNvSpPr txBox="1"/>
          <p:nvPr/>
        </p:nvSpPr>
        <p:spPr>
          <a:xfrm>
            <a:off x="147485" y="1239324"/>
            <a:ext cx="9144000" cy="5078313"/>
          </a:xfrm>
          <a:prstGeom prst="rect">
            <a:avLst/>
          </a:prstGeom>
          <a:noFill/>
        </p:spPr>
        <p:txBody>
          <a:bodyPr wrap="square" rtlCol="0">
            <a:spAutoFit/>
          </a:bodyPr>
          <a:lstStyle/>
          <a:p>
            <a:pPr marL="342900" lvl="0" indent="-342900">
              <a:buFont typeface="+mj-lt"/>
              <a:buAutoNum type="alphaLcParenR"/>
            </a:pPr>
            <a:r>
              <a:rPr lang="en-CA" dirty="0"/>
              <a:t>Christians have no sense of urgency to reach lost people.</a:t>
            </a:r>
          </a:p>
          <a:p>
            <a:pPr marL="342900" lvl="0" indent="-342900">
              <a:buFont typeface="+mj-lt"/>
              <a:buAutoNum type="alphaLcParenR"/>
            </a:pPr>
            <a:r>
              <a:rPr lang="en-CA" dirty="0"/>
              <a:t>Many Christians and church members do not befriend and spend time with lost persons.</a:t>
            </a:r>
          </a:p>
          <a:p>
            <a:pPr marL="342900" lvl="0" indent="-342900">
              <a:buFont typeface="+mj-lt"/>
              <a:buAutoNum type="alphaLcParenR"/>
            </a:pPr>
            <a:r>
              <a:rPr lang="en-CA" dirty="0"/>
              <a:t>Many Christians and church members are lazy and apathetic.</a:t>
            </a:r>
          </a:p>
          <a:p>
            <a:pPr marL="342900" lvl="0" indent="-342900">
              <a:buFont typeface="+mj-lt"/>
              <a:buAutoNum type="alphaLcParenR"/>
            </a:pPr>
            <a:r>
              <a:rPr lang="en-CA" dirty="0"/>
              <a:t>We are more known for what we are against than what we are for.</a:t>
            </a:r>
          </a:p>
          <a:p>
            <a:pPr marL="342900" lvl="0" indent="-342900">
              <a:buFont typeface="+mj-lt"/>
              <a:buAutoNum type="alphaLcParenR"/>
            </a:pPr>
            <a:r>
              <a:rPr lang="en-CA" dirty="0"/>
              <a:t>Our churches have an ineffective evangelistic strategy of “you come” rather than “we go.”</a:t>
            </a:r>
          </a:p>
          <a:p>
            <a:pPr marL="342900" lvl="0" indent="-342900">
              <a:buFont typeface="+mj-lt"/>
              <a:buAutoNum type="alphaLcParenR"/>
            </a:pPr>
            <a:r>
              <a:rPr lang="en-CA" dirty="0"/>
              <a:t>Many church members think that evangelism is the role of the pastor and paid staff.</a:t>
            </a:r>
          </a:p>
          <a:p>
            <a:pPr marL="342900" lvl="0" indent="-342900">
              <a:buFont typeface="+mj-lt"/>
              <a:buAutoNum type="alphaLcParenR"/>
            </a:pPr>
            <a:r>
              <a:rPr lang="en-CA" dirty="0"/>
              <a:t>Church membership today is more about getting my needs met rather than reaching the lost.</a:t>
            </a:r>
          </a:p>
          <a:p>
            <a:pPr marL="342900" lvl="0" indent="-342900">
              <a:buFont typeface="+mj-lt"/>
              <a:buAutoNum type="alphaLcParenR"/>
            </a:pPr>
            <a:r>
              <a:rPr lang="en-CA" dirty="0"/>
              <a:t>Church members are in a retreat mode as culture becomes more worldly and unbiblical.</a:t>
            </a:r>
          </a:p>
          <a:p>
            <a:pPr marL="342900" lvl="0" indent="-342900">
              <a:buFont typeface="+mj-lt"/>
              <a:buAutoNum type="alphaLcParenR"/>
            </a:pPr>
            <a:r>
              <a:rPr lang="en-CA" dirty="0"/>
              <a:t>Many church members don’t really believe that Christ is the only way of salvation.</a:t>
            </a:r>
          </a:p>
          <a:p>
            <a:pPr marL="342900" lvl="0" indent="-342900">
              <a:buFont typeface="+mj-lt"/>
              <a:buAutoNum type="alphaLcParenR"/>
            </a:pPr>
            <a:r>
              <a:rPr lang="en-CA" dirty="0"/>
              <a:t>Our churches are no longer houses of prayer equipped to reach the lost.</a:t>
            </a:r>
          </a:p>
          <a:p>
            <a:pPr marL="342900" lvl="0" indent="-342900">
              <a:buFont typeface="+mj-lt"/>
              <a:buAutoNum type="alphaLcParenR"/>
            </a:pPr>
            <a:r>
              <a:rPr lang="en-CA" dirty="0"/>
              <a:t>Churches have lost their focus on making disciples who will thus be equipped and motivated to reach the lost.</a:t>
            </a:r>
          </a:p>
          <a:p>
            <a:pPr marL="342900" lvl="0" indent="-342900">
              <a:buFont typeface="+mj-lt"/>
              <a:buAutoNum type="alphaLcParenR"/>
            </a:pPr>
            <a:r>
              <a:rPr lang="en-CA" dirty="0"/>
              <a:t>Christians do not want to share the truth of the gospel for fear they will offend others. Political correctness is too commonplace even among Christians.</a:t>
            </a:r>
          </a:p>
          <a:p>
            <a:pPr marL="342900" lvl="0" indent="-342900">
              <a:buFont typeface="+mj-lt"/>
              <a:buAutoNum type="alphaLcParenR"/>
            </a:pPr>
            <a:r>
              <a:rPr lang="en-CA" dirty="0"/>
              <a:t>Most churches have unregenerate members who have not received Christ themselves.</a:t>
            </a:r>
          </a:p>
          <a:p>
            <a:pPr marL="342900" lvl="0" indent="-342900">
              <a:buFont typeface="+mj-lt"/>
              <a:buAutoNum type="alphaLcParenR"/>
            </a:pPr>
            <a:r>
              <a:rPr lang="en-CA" dirty="0"/>
              <a:t>Some churches have theological systems that do not encourage evangelism.</a:t>
            </a:r>
          </a:p>
          <a:p>
            <a:pPr marL="342900" lvl="0" indent="-342900">
              <a:buFont typeface="+mj-lt"/>
              <a:buAutoNum type="alphaLcParenR"/>
            </a:pPr>
            <a:r>
              <a:rPr lang="en-CA" dirty="0"/>
              <a:t>Our churches have too many activities; they are too busy to do the things that really matter.</a:t>
            </a:r>
          </a:p>
        </p:txBody>
      </p:sp>
    </p:spTree>
    <p:extLst>
      <p:ext uri="{BB962C8B-B14F-4D97-AF65-F5344CB8AC3E}">
        <p14:creationId xmlns:p14="http://schemas.microsoft.com/office/powerpoint/2010/main" val="3264107653"/>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Next time</a:t>
            </a:r>
            <a:endParaRPr lang="en-CA" dirty="0"/>
          </a:p>
        </p:txBody>
      </p:sp>
      <p:sp>
        <p:nvSpPr>
          <p:cNvPr id="3" name="Content Placeholder 2"/>
          <p:cNvSpPr>
            <a:spLocks noGrp="1"/>
          </p:cNvSpPr>
          <p:nvPr>
            <p:ph idx="1"/>
          </p:nvPr>
        </p:nvSpPr>
        <p:spPr/>
        <p:txBody>
          <a:bodyPr>
            <a:normAutofit/>
          </a:bodyPr>
          <a:lstStyle/>
          <a:p>
            <a:r>
              <a:rPr lang="en-US" sz="2800" dirty="0"/>
              <a:t>Why Political Correctness?</a:t>
            </a:r>
          </a:p>
          <a:p>
            <a:r>
              <a:rPr lang="en-US" sz="2800" dirty="0"/>
              <a:t>Happiness – What does it take to get there?</a:t>
            </a:r>
          </a:p>
          <a:p>
            <a:r>
              <a:rPr lang="en-US" sz="2800" dirty="0"/>
              <a:t>Wendy’s and Larry’s ideas.</a:t>
            </a:r>
          </a:p>
          <a:p>
            <a:endParaRPr lang="en-US" sz="2800" dirty="0"/>
          </a:p>
          <a:p>
            <a:pPr marL="0" lvl="0" indent="0">
              <a:buNone/>
            </a:pPr>
            <a:endParaRPr lang="en-US" sz="2800" dirty="0"/>
          </a:p>
          <a:p>
            <a:pPr marL="0" lvl="0" indent="0" algn="ctr">
              <a:buNone/>
            </a:pPr>
            <a:endParaRPr lang="en-US" dirty="0"/>
          </a:p>
          <a:p>
            <a:pPr marL="0" lvl="0" indent="0">
              <a:buNone/>
            </a:pPr>
            <a:endParaRPr lang="en-CA" dirty="0"/>
          </a:p>
        </p:txBody>
      </p:sp>
      <p:sp>
        <p:nvSpPr>
          <p:cNvPr id="4" name="TextBox 3"/>
          <p:cNvSpPr txBox="1"/>
          <p:nvPr/>
        </p:nvSpPr>
        <p:spPr>
          <a:xfrm>
            <a:off x="1" y="5380672"/>
            <a:ext cx="9144000" cy="1200329"/>
          </a:xfrm>
          <a:prstGeom prst="rect">
            <a:avLst/>
          </a:prstGeom>
          <a:noFill/>
        </p:spPr>
        <p:txBody>
          <a:bodyPr wrap="square" rtlCol="0">
            <a:spAutoFit/>
          </a:bodyPr>
          <a:lstStyle/>
          <a:p>
            <a:pPr marL="285750" lvl="0" indent="-285750">
              <a:buFont typeface="Arial" panose="020B0604020202020204" pitchFamily="34" charset="0"/>
              <a:buChar char="•"/>
            </a:pPr>
            <a:r>
              <a:rPr lang="en-CA" dirty="0"/>
              <a:t>If it gets too off topic, find the commonality with the topic or just reset it back.</a:t>
            </a:r>
          </a:p>
          <a:p>
            <a:pPr marL="285750" lvl="0" indent="-285750">
              <a:buFont typeface="Arial" panose="020B0604020202020204" pitchFamily="34" charset="0"/>
              <a:buChar char="•"/>
            </a:pPr>
            <a:r>
              <a:rPr lang="en-CA" dirty="0"/>
              <a:t> Try to get the widest perspectives from all the group.</a:t>
            </a:r>
          </a:p>
          <a:p>
            <a:pPr marL="285750" lvl="0" indent="-285750">
              <a:buFont typeface="Arial" panose="020B0604020202020204" pitchFamily="34" charset="0"/>
              <a:buChar char="•"/>
            </a:pPr>
            <a:r>
              <a:rPr lang="en-CA" dirty="0"/>
              <a:t>Tease out good ideas</a:t>
            </a:r>
          </a:p>
          <a:p>
            <a:pPr marL="285750" lvl="0" indent="-285750">
              <a:buFont typeface="Arial" panose="020B0604020202020204" pitchFamily="34" charset="0"/>
              <a:buChar char="•"/>
            </a:pPr>
            <a:r>
              <a:rPr lang="en-CA" dirty="0"/>
              <a:t>Provide a summary of your answers</a:t>
            </a:r>
          </a:p>
        </p:txBody>
      </p:sp>
    </p:spTree>
    <p:extLst>
      <p:ext uri="{BB962C8B-B14F-4D97-AF65-F5344CB8AC3E}">
        <p14:creationId xmlns:p14="http://schemas.microsoft.com/office/powerpoint/2010/main" val="4080526654"/>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Wendy and Larry’s Ideas</a:t>
            </a:r>
            <a:endParaRPr lang="en-CA" dirty="0"/>
          </a:p>
        </p:txBody>
      </p:sp>
      <p:sp>
        <p:nvSpPr>
          <p:cNvPr id="3" name="Content Placeholder 2"/>
          <p:cNvSpPr>
            <a:spLocks noGrp="1"/>
          </p:cNvSpPr>
          <p:nvPr>
            <p:ph idx="1"/>
          </p:nvPr>
        </p:nvSpPr>
        <p:spPr>
          <a:xfrm>
            <a:off x="0" y="1678368"/>
            <a:ext cx="9144000" cy="5167834"/>
          </a:xfrm>
        </p:spPr>
        <p:txBody>
          <a:bodyPr>
            <a:normAutofit fontScale="47500" lnSpcReduction="20000"/>
          </a:bodyPr>
          <a:lstStyle/>
          <a:p>
            <a:pPr marL="514350" lvl="0" indent="-514350">
              <a:buFont typeface="+mj-lt"/>
              <a:buAutoNum type="arabicPeriod"/>
            </a:pPr>
            <a:r>
              <a:rPr lang="en-CA" dirty="0"/>
              <a:t>Does our faith need to be tested to minister in our secular world?</a:t>
            </a:r>
          </a:p>
          <a:p>
            <a:pPr marL="514350" lvl="0" indent="-514350">
              <a:buFont typeface="+mj-lt"/>
              <a:buAutoNum type="arabicPeriod"/>
            </a:pPr>
            <a:r>
              <a:rPr lang="en-CA" dirty="0"/>
              <a:t>Should we, as Christ followers, always be optimistic, no matter what is happening in our own personal lives or in the world?</a:t>
            </a:r>
          </a:p>
          <a:p>
            <a:pPr marL="514350" lvl="0" indent="-514350">
              <a:buFont typeface="+mj-lt"/>
              <a:buAutoNum type="arabicPeriod"/>
            </a:pPr>
            <a:r>
              <a:rPr lang="en-CA" dirty="0"/>
              <a:t>Is there a problem with Christians buying into conspiracy theories?  Should we avoid them and why?</a:t>
            </a:r>
          </a:p>
          <a:p>
            <a:pPr marL="514350" lvl="0" indent="-514350">
              <a:buFont typeface="+mj-lt"/>
              <a:buAutoNum type="arabicPeriod"/>
            </a:pPr>
            <a:r>
              <a:rPr lang="en-CA" dirty="0"/>
              <a:t>Why are we tempted to put our hope in political and social agencies?</a:t>
            </a:r>
          </a:p>
          <a:p>
            <a:pPr marL="514350" lvl="0" indent="-514350">
              <a:buFont typeface="+mj-lt"/>
              <a:buAutoNum type="arabicPeriod"/>
            </a:pPr>
            <a:r>
              <a:rPr lang="en-CA" dirty="0"/>
              <a:t>Is Biblical humility a forgotten (or even distained) virtue?</a:t>
            </a:r>
          </a:p>
          <a:p>
            <a:pPr marL="514350" lvl="0" indent="-514350">
              <a:buFont typeface="+mj-lt"/>
              <a:buAutoNum type="arabicPeriod"/>
            </a:pPr>
            <a:r>
              <a:rPr lang="en-CA" dirty="0"/>
              <a:t>How do we counter spiritual contamination in our lives?</a:t>
            </a:r>
          </a:p>
          <a:p>
            <a:pPr marL="514350" lvl="0" indent="-514350">
              <a:buFont typeface="+mj-lt"/>
              <a:buAutoNum type="arabicPeriod"/>
            </a:pPr>
            <a:r>
              <a:rPr lang="en-CA" dirty="0"/>
              <a:t>Is “compromise” a dirty word?  When is compromise bad and when is it acceptable or good?</a:t>
            </a:r>
          </a:p>
          <a:p>
            <a:pPr marL="514350" lvl="0" indent="-514350">
              <a:buFont typeface="+mj-lt"/>
              <a:buAutoNum type="arabicPeriod"/>
            </a:pPr>
            <a:r>
              <a:rPr lang="en-CA" dirty="0"/>
              <a:t>Why is it more important to be faithful than to be successful?</a:t>
            </a:r>
          </a:p>
          <a:p>
            <a:pPr marL="514350" lvl="0" indent="-514350">
              <a:buFont typeface="+mj-lt"/>
              <a:buAutoNum type="arabicPeriod"/>
            </a:pPr>
            <a:r>
              <a:rPr lang="en-CA" dirty="0"/>
              <a:t>Can the short-term success of the wicked be God’s Will?</a:t>
            </a:r>
          </a:p>
          <a:p>
            <a:pPr marL="514350" lvl="0" indent="-514350">
              <a:buFont typeface="+mj-lt"/>
              <a:buAutoNum type="arabicPeriod"/>
            </a:pPr>
            <a:r>
              <a:rPr lang="en-CA" dirty="0"/>
              <a:t>Why do we ignore what God forbids?</a:t>
            </a:r>
          </a:p>
          <a:p>
            <a:pPr marL="514350" lvl="0" indent="-514350">
              <a:buFont typeface="+mj-lt"/>
              <a:buAutoNum type="arabicPeriod"/>
            </a:pPr>
            <a:r>
              <a:rPr lang="en-CA" dirty="0"/>
              <a:t>How will we manage as, Christ followers, as our society and culture becomes increasingly hostile toward Christianity and Christian values?</a:t>
            </a:r>
          </a:p>
          <a:p>
            <a:pPr marL="514350" lvl="0" indent="-514350">
              <a:buFont typeface="+mj-lt"/>
              <a:buAutoNum type="arabicPeriod"/>
            </a:pPr>
            <a:r>
              <a:rPr lang="en-CA" dirty="0"/>
              <a:t>In our society and, at times in our churches, Bible values are not only rejected, it seems as if they are being attacked on every front.  How do we, as Christ followers, respond?</a:t>
            </a:r>
          </a:p>
          <a:p>
            <a:pPr marL="514350" lvl="0" indent="-514350">
              <a:buFont typeface="+mj-lt"/>
              <a:buAutoNum type="arabicPeriod"/>
            </a:pPr>
            <a:r>
              <a:rPr lang="en-CA" dirty="0"/>
              <a:t>One person stated: “I am not afraid to die; I just want to be the one who will decide when and how.”  How should we, as Christ followers, respond to this?</a:t>
            </a:r>
          </a:p>
          <a:p>
            <a:pPr marL="514350" lvl="0" indent="-514350">
              <a:buFont typeface="+mj-lt"/>
              <a:buAutoNum type="arabicPeriod"/>
            </a:pPr>
            <a:r>
              <a:rPr lang="en-CA" dirty="0"/>
              <a:t>Is political correctness paralyzing our churches and culture?</a:t>
            </a:r>
          </a:p>
          <a:p>
            <a:pPr marL="514350" lvl="0" indent="-514350">
              <a:buFont typeface="+mj-lt"/>
              <a:buAutoNum type="arabicPeriod"/>
            </a:pPr>
            <a:r>
              <a:rPr lang="en-CA" dirty="0"/>
              <a:t>Is diversity good or bad for community cohesion?  Diversity – gender, racial, ethnic or whatever is good?  Companies that put a priority on the innovative are worth more when women hold top leadership positions.  Fair or unfair?</a:t>
            </a:r>
          </a:p>
          <a:p>
            <a:pPr marL="514350" lvl="0" indent="-514350">
              <a:buFont typeface="+mj-lt"/>
              <a:buAutoNum type="arabicPeriod"/>
            </a:pPr>
            <a:r>
              <a:rPr lang="en-CA" dirty="0"/>
              <a:t>Are we experiencing compassion fatigue as we are exposed to overwhelming needs in our society?</a:t>
            </a:r>
          </a:p>
          <a:p>
            <a:pPr marL="514350" lvl="0" indent="-514350">
              <a:buFont typeface="+mj-lt"/>
              <a:buAutoNum type="arabicPeriod"/>
            </a:pPr>
            <a:r>
              <a:rPr lang="en-CA" dirty="0"/>
              <a:t>Gender challenges affecting churches and how do we respond?</a:t>
            </a:r>
          </a:p>
        </p:txBody>
      </p:sp>
    </p:spTree>
    <p:extLst>
      <p:ext uri="{BB962C8B-B14F-4D97-AF65-F5344CB8AC3E}">
        <p14:creationId xmlns:p14="http://schemas.microsoft.com/office/powerpoint/2010/main" val="4110067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We Are Here</a:t>
            </a:r>
          </a:p>
        </p:txBody>
      </p:sp>
      <p:sp>
        <p:nvSpPr>
          <p:cNvPr id="3" name="Content Placeholder 2"/>
          <p:cNvSpPr>
            <a:spLocks noGrp="1"/>
          </p:cNvSpPr>
          <p:nvPr>
            <p:ph idx="1"/>
          </p:nvPr>
        </p:nvSpPr>
        <p:spPr/>
        <p:txBody>
          <a:bodyPr/>
          <a:lstStyle/>
          <a:p>
            <a:pPr marL="0" indent="0" algn="ctr">
              <a:buNone/>
            </a:pPr>
            <a:r>
              <a:rPr lang="en-US" dirty="0"/>
              <a:t>(Right now, right here)</a:t>
            </a:r>
          </a:p>
          <a:p>
            <a:pPr marL="0" indent="0">
              <a:buNone/>
            </a:pPr>
            <a:endParaRPr lang="en-US" dirty="0"/>
          </a:p>
        </p:txBody>
      </p:sp>
    </p:spTree>
    <p:extLst>
      <p:ext uri="{BB962C8B-B14F-4D97-AF65-F5344CB8AC3E}">
        <p14:creationId xmlns:p14="http://schemas.microsoft.com/office/powerpoint/2010/main" val="590502739"/>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Introductions</a:t>
            </a:r>
          </a:p>
        </p:txBody>
      </p:sp>
      <p:sp>
        <p:nvSpPr>
          <p:cNvPr id="3" name="Content Placeholder 2"/>
          <p:cNvSpPr>
            <a:spLocks noGrp="1"/>
          </p:cNvSpPr>
          <p:nvPr>
            <p:ph idx="1"/>
          </p:nvPr>
        </p:nvSpPr>
        <p:spPr/>
        <p:txBody>
          <a:bodyPr>
            <a:normAutofit/>
          </a:bodyPr>
          <a:lstStyle/>
          <a:p>
            <a:pPr>
              <a:lnSpc>
                <a:spcPct val="110000"/>
              </a:lnSpc>
            </a:pPr>
            <a:endParaRPr lang="en-US" dirty="0"/>
          </a:p>
          <a:p>
            <a:pPr>
              <a:lnSpc>
                <a:spcPct val="110000"/>
              </a:lnSpc>
            </a:pPr>
            <a:r>
              <a:rPr lang="en-US" dirty="0"/>
              <a:t>What is your name?</a:t>
            </a:r>
          </a:p>
          <a:p>
            <a:pPr>
              <a:lnSpc>
                <a:spcPct val="110000"/>
              </a:lnSpc>
            </a:pPr>
            <a:r>
              <a:rPr lang="en-US" dirty="0"/>
              <a:t>Where were you born?</a:t>
            </a:r>
          </a:p>
          <a:p>
            <a:pPr marL="0" indent="0">
              <a:lnSpc>
                <a:spcPct val="110000"/>
              </a:lnSpc>
              <a:buNone/>
            </a:pPr>
            <a:endParaRPr lang="en-CA" dirty="0"/>
          </a:p>
        </p:txBody>
      </p:sp>
    </p:spTree>
    <p:extLst>
      <p:ext uri="{BB962C8B-B14F-4D97-AF65-F5344CB8AC3E}">
        <p14:creationId xmlns:p14="http://schemas.microsoft.com/office/powerpoint/2010/main" val="4160472455"/>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We Are Here</a:t>
            </a:r>
          </a:p>
        </p:txBody>
      </p:sp>
      <p:sp>
        <p:nvSpPr>
          <p:cNvPr id="3" name="Content Placeholder 2"/>
          <p:cNvSpPr>
            <a:spLocks noGrp="1"/>
          </p:cNvSpPr>
          <p:nvPr>
            <p:ph idx="1"/>
          </p:nvPr>
        </p:nvSpPr>
        <p:spPr/>
        <p:txBody>
          <a:bodyPr/>
          <a:lstStyle/>
          <a:p>
            <a:pPr marL="0" indent="0">
              <a:buNone/>
            </a:pPr>
            <a:r>
              <a:rPr lang="en-CA" sz="2800" dirty="0"/>
              <a:t>Everyone has a different idea on what this group is: how postmodern!</a:t>
            </a:r>
          </a:p>
          <a:p>
            <a:pPr marL="0" indent="0">
              <a:buNone/>
            </a:pPr>
            <a:endParaRPr lang="en-US" dirty="0"/>
          </a:p>
          <a:p>
            <a:pPr lvl="1"/>
            <a:r>
              <a:rPr lang="en-CA" dirty="0"/>
              <a:t>Engaging concepts</a:t>
            </a:r>
          </a:p>
          <a:p>
            <a:pPr lvl="1"/>
            <a:r>
              <a:rPr lang="en-CA" dirty="0"/>
              <a:t>Apologetics</a:t>
            </a:r>
          </a:p>
          <a:p>
            <a:pPr lvl="1"/>
            <a:r>
              <a:rPr lang="en-CA" dirty="0"/>
              <a:t>Practical wisdom</a:t>
            </a:r>
          </a:p>
          <a:p>
            <a:pPr lvl="1"/>
            <a:r>
              <a:rPr lang="en-CA" dirty="0"/>
              <a:t>Listening and caring</a:t>
            </a:r>
          </a:p>
        </p:txBody>
      </p:sp>
    </p:spTree>
    <p:extLst>
      <p:ext uri="{BB962C8B-B14F-4D97-AF65-F5344CB8AC3E}">
        <p14:creationId xmlns:p14="http://schemas.microsoft.com/office/powerpoint/2010/main" val="3462454251"/>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We Are Here</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What does it mean to renew your mind?</a:t>
            </a:r>
            <a:endParaRPr lang="en-CA" dirty="0"/>
          </a:p>
        </p:txBody>
      </p:sp>
    </p:spTree>
    <p:extLst>
      <p:ext uri="{BB962C8B-B14F-4D97-AF65-F5344CB8AC3E}">
        <p14:creationId xmlns:p14="http://schemas.microsoft.com/office/powerpoint/2010/main" val="1901541198"/>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We Are Here</a:t>
            </a:r>
          </a:p>
        </p:txBody>
      </p:sp>
      <p:sp>
        <p:nvSpPr>
          <p:cNvPr id="3" name="Content Placeholder 2"/>
          <p:cNvSpPr>
            <a:spLocks noGrp="1"/>
          </p:cNvSpPr>
          <p:nvPr>
            <p:ph idx="1"/>
          </p:nvPr>
        </p:nvSpPr>
        <p:spPr/>
        <p:txBody>
          <a:bodyPr/>
          <a:lstStyle/>
          <a:p>
            <a:pPr marL="0" indent="0">
              <a:buNone/>
            </a:pPr>
            <a:r>
              <a:rPr lang="en-US" dirty="0"/>
              <a:t>Do not conform to the pattern of this world, but be transformed by the renewing of your mind. Then you will be able to test and approve what God’s will is—his good, pleasing and perfect will.</a:t>
            </a:r>
          </a:p>
          <a:p>
            <a:pPr marL="0" indent="0" algn="r">
              <a:buNone/>
            </a:pPr>
            <a:endParaRPr lang="en-US" dirty="0"/>
          </a:p>
          <a:p>
            <a:pPr marL="0" indent="0" algn="r">
              <a:buNone/>
            </a:pPr>
            <a:r>
              <a:rPr lang="en-US" dirty="0"/>
              <a:t>Romans 12:2</a:t>
            </a:r>
            <a:endParaRPr lang="en-CA" dirty="0"/>
          </a:p>
        </p:txBody>
      </p:sp>
    </p:spTree>
    <p:extLst>
      <p:ext uri="{BB962C8B-B14F-4D97-AF65-F5344CB8AC3E}">
        <p14:creationId xmlns:p14="http://schemas.microsoft.com/office/powerpoint/2010/main" val="2121301654"/>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We Are Here</a:t>
            </a:r>
          </a:p>
        </p:txBody>
      </p:sp>
      <p:sp>
        <p:nvSpPr>
          <p:cNvPr id="3" name="Content Placeholder 2"/>
          <p:cNvSpPr>
            <a:spLocks noGrp="1"/>
          </p:cNvSpPr>
          <p:nvPr>
            <p:ph idx="1"/>
          </p:nvPr>
        </p:nvSpPr>
        <p:spPr/>
        <p:txBody>
          <a:bodyPr>
            <a:normAutofit lnSpcReduction="10000"/>
          </a:bodyPr>
          <a:lstStyle/>
          <a:p>
            <a:pPr marL="0" indent="0">
              <a:lnSpc>
                <a:spcPct val="110000"/>
              </a:lnSpc>
              <a:buNone/>
            </a:pPr>
            <a:r>
              <a:rPr lang="en-US" dirty="0"/>
              <a:t>Do not conform to the pattern </a:t>
            </a:r>
            <a:r>
              <a:rPr lang="en-US" dirty="0">
                <a:solidFill>
                  <a:schemeClr val="tx1">
                    <a:lumMod val="75000"/>
                  </a:schemeClr>
                </a:solidFill>
              </a:rPr>
              <a:t>(</a:t>
            </a:r>
            <a:r>
              <a:rPr lang="en-US" i="1" dirty="0">
                <a:solidFill>
                  <a:schemeClr val="tx1">
                    <a:lumMod val="75000"/>
                  </a:schemeClr>
                </a:solidFill>
              </a:rPr>
              <a:t>schema</a:t>
            </a:r>
            <a:r>
              <a:rPr lang="en-US" dirty="0">
                <a:solidFill>
                  <a:schemeClr val="tx1">
                    <a:lumMod val="75000"/>
                  </a:schemeClr>
                </a:solidFill>
              </a:rPr>
              <a:t>) </a:t>
            </a:r>
            <a:r>
              <a:rPr lang="en-US" dirty="0"/>
              <a:t>of this world</a:t>
            </a:r>
            <a:r>
              <a:rPr lang="en-US" i="1" dirty="0"/>
              <a:t> </a:t>
            </a:r>
            <a:r>
              <a:rPr lang="en-US" i="1" dirty="0">
                <a:solidFill>
                  <a:schemeClr val="tx1">
                    <a:lumMod val="75000"/>
                  </a:schemeClr>
                </a:solidFill>
              </a:rPr>
              <a:t>(age)</a:t>
            </a:r>
            <a:r>
              <a:rPr lang="en-US" dirty="0"/>
              <a:t>, </a:t>
            </a:r>
          </a:p>
          <a:p>
            <a:pPr marL="0" indent="0">
              <a:lnSpc>
                <a:spcPct val="110000"/>
              </a:lnSpc>
              <a:buNone/>
            </a:pPr>
            <a:endParaRPr lang="en-US" dirty="0"/>
          </a:p>
          <a:p>
            <a:pPr marL="0" indent="0">
              <a:lnSpc>
                <a:spcPct val="110000"/>
              </a:lnSpc>
              <a:buNone/>
            </a:pPr>
            <a:r>
              <a:rPr lang="en-US" dirty="0"/>
              <a:t>but be transformed by the renewing </a:t>
            </a:r>
            <a:r>
              <a:rPr lang="en-US" i="1" dirty="0">
                <a:solidFill>
                  <a:schemeClr val="tx1">
                    <a:lumMod val="75000"/>
                  </a:schemeClr>
                </a:solidFill>
              </a:rPr>
              <a:t>(</a:t>
            </a:r>
            <a:r>
              <a:rPr lang="en-US" i="1" dirty="0" err="1">
                <a:solidFill>
                  <a:schemeClr val="tx1">
                    <a:lumMod val="75000"/>
                  </a:schemeClr>
                </a:solidFill>
              </a:rPr>
              <a:t>upfreshing</a:t>
            </a:r>
            <a:r>
              <a:rPr lang="en-US" i="1" dirty="0">
                <a:solidFill>
                  <a:schemeClr val="tx1">
                    <a:lumMod val="75000"/>
                  </a:schemeClr>
                </a:solidFill>
              </a:rPr>
              <a:t>)</a:t>
            </a:r>
            <a:r>
              <a:rPr lang="en-US" dirty="0"/>
              <a:t> of your mind </a:t>
            </a:r>
            <a:r>
              <a:rPr lang="en-US" i="1" dirty="0">
                <a:solidFill>
                  <a:schemeClr val="tx1">
                    <a:lumMod val="75000"/>
                  </a:schemeClr>
                </a:solidFill>
              </a:rPr>
              <a:t>(mind)</a:t>
            </a:r>
            <a:r>
              <a:rPr lang="en-US" dirty="0"/>
              <a:t>. </a:t>
            </a:r>
          </a:p>
          <a:p>
            <a:pPr marL="0" indent="0">
              <a:lnSpc>
                <a:spcPct val="110000"/>
              </a:lnSpc>
              <a:buNone/>
            </a:pPr>
            <a:endParaRPr lang="en-US" dirty="0"/>
          </a:p>
          <a:p>
            <a:pPr marL="0" indent="0">
              <a:lnSpc>
                <a:spcPct val="110000"/>
              </a:lnSpc>
              <a:buNone/>
            </a:pPr>
            <a:r>
              <a:rPr lang="en-US" dirty="0"/>
              <a:t>Then you will be able to test and approve what God’s will is—his good, pleasing and perfect will.</a:t>
            </a:r>
            <a:endParaRPr lang="en-CA" dirty="0"/>
          </a:p>
        </p:txBody>
      </p:sp>
    </p:spTree>
    <p:extLst>
      <p:ext uri="{BB962C8B-B14F-4D97-AF65-F5344CB8AC3E}">
        <p14:creationId xmlns:p14="http://schemas.microsoft.com/office/powerpoint/2010/main" val="577819100"/>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of Engagement</a:t>
            </a:r>
          </a:p>
        </p:txBody>
      </p:sp>
      <p:sp>
        <p:nvSpPr>
          <p:cNvPr id="3" name="Content Placeholder 2"/>
          <p:cNvSpPr>
            <a:spLocks noGrp="1"/>
          </p:cNvSpPr>
          <p:nvPr>
            <p:ph idx="1"/>
          </p:nvPr>
        </p:nvSpPr>
        <p:spPr/>
        <p:txBody>
          <a:bodyPr>
            <a:normAutofit/>
          </a:bodyPr>
          <a:lstStyle/>
          <a:p>
            <a:pPr>
              <a:lnSpc>
                <a:spcPct val="110000"/>
              </a:lnSpc>
            </a:pPr>
            <a:endParaRPr lang="en-US" dirty="0"/>
          </a:p>
          <a:p>
            <a:pPr>
              <a:lnSpc>
                <a:spcPct val="110000"/>
              </a:lnSpc>
            </a:pPr>
            <a:r>
              <a:rPr lang="en-US" dirty="0"/>
              <a:t>Respect Others</a:t>
            </a:r>
          </a:p>
          <a:p>
            <a:pPr>
              <a:lnSpc>
                <a:spcPct val="110000"/>
              </a:lnSpc>
            </a:pPr>
            <a:r>
              <a:rPr lang="en-US" dirty="0"/>
              <a:t>Don’t Interrupt</a:t>
            </a:r>
          </a:p>
          <a:p>
            <a:pPr>
              <a:lnSpc>
                <a:spcPct val="110000"/>
              </a:lnSpc>
            </a:pPr>
            <a:r>
              <a:rPr lang="en-US" dirty="0"/>
              <a:t>Be Invited to speak</a:t>
            </a:r>
          </a:p>
          <a:p>
            <a:pPr>
              <a:lnSpc>
                <a:spcPct val="110000"/>
              </a:lnSpc>
            </a:pPr>
            <a:r>
              <a:rPr lang="en-US" dirty="0"/>
              <a:t>Let others speak (balanced time)</a:t>
            </a:r>
          </a:p>
          <a:p>
            <a:pPr marL="0" indent="0">
              <a:lnSpc>
                <a:spcPct val="110000"/>
              </a:lnSpc>
              <a:buNone/>
            </a:pPr>
            <a:endParaRPr lang="en-CA" dirty="0"/>
          </a:p>
        </p:txBody>
      </p:sp>
    </p:spTree>
    <p:extLst>
      <p:ext uri="{BB962C8B-B14F-4D97-AF65-F5344CB8AC3E}">
        <p14:creationId xmlns:p14="http://schemas.microsoft.com/office/powerpoint/2010/main" val="798914436"/>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Connecting</a:t>
            </a:r>
          </a:p>
        </p:txBody>
      </p:sp>
      <p:sp>
        <p:nvSpPr>
          <p:cNvPr id="3" name="Content Placeholder 2"/>
          <p:cNvSpPr>
            <a:spLocks noGrp="1"/>
          </p:cNvSpPr>
          <p:nvPr>
            <p:ph idx="1"/>
          </p:nvPr>
        </p:nvSpPr>
        <p:spPr/>
        <p:txBody>
          <a:bodyPr>
            <a:normAutofit/>
          </a:bodyPr>
          <a:lstStyle/>
          <a:p>
            <a:pPr>
              <a:lnSpc>
                <a:spcPct val="110000"/>
              </a:lnSpc>
            </a:pPr>
            <a:endParaRPr lang="en-US" dirty="0"/>
          </a:p>
          <a:p>
            <a:pPr>
              <a:lnSpc>
                <a:spcPct val="110000"/>
              </a:lnSpc>
            </a:pPr>
            <a:r>
              <a:rPr lang="en-US" dirty="0"/>
              <a:t>Why would people want to talk with us?</a:t>
            </a:r>
          </a:p>
          <a:p>
            <a:pPr>
              <a:lnSpc>
                <a:spcPct val="110000"/>
              </a:lnSpc>
            </a:pPr>
            <a:r>
              <a:rPr lang="en-US" dirty="0"/>
              <a:t>Why isn’t reaching out working?</a:t>
            </a:r>
          </a:p>
          <a:p>
            <a:pPr marL="0" indent="0">
              <a:lnSpc>
                <a:spcPct val="110000"/>
              </a:lnSpc>
              <a:buNone/>
            </a:pPr>
            <a:endParaRPr lang="en-CA" dirty="0"/>
          </a:p>
        </p:txBody>
      </p:sp>
    </p:spTree>
    <p:extLst>
      <p:ext uri="{BB962C8B-B14F-4D97-AF65-F5344CB8AC3E}">
        <p14:creationId xmlns:p14="http://schemas.microsoft.com/office/powerpoint/2010/main" val="3245195182"/>
      </p:ext>
    </p:extLst>
  </p:cSld>
  <p:clrMapOvr>
    <a:masterClrMapping/>
  </p:clrMapOvr>
  <p:transition spd="slow">
    <p:cover/>
  </p:transition>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3568</TotalTime>
  <Words>1066</Words>
  <Application>Microsoft Office PowerPoint</Application>
  <PresentationFormat>On-screen Show (4:3)</PresentationFormat>
  <Paragraphs>115</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 Black </vt:lpstr>
      <vt:lpstr>Connecting</vt:lpstr>
      <vt:lpstr>Why We Are Here</vt:lpstr>
      <vt:lpstr>Introductions</vt:lpstr>
      <vt:lpstr>Why We Are Here</vt:lpstr>
      <vt:lpstr>Why We Are Here</vt:lpstr>
      <vt:lpstr>Why We Are Here</vt:lpstr>
      <vt:lpstr>Why We Are Here</vt:lpstr>
      <vt:lpstr>Rules of Engagement</vt:lpstr>
      <vt:lpstr>Connecting</vt:lpstr>
      <vt:lpstr>10 ways to have a better conversation</vt:lpstr>
      <vt:lpstr>Discussion 1</vt:lpstr>
      <vt:lpstr>Break!</vt:lpstr>
      <vt:lpstr>Discussion 2</vt:lpstr>
      <vt:lpstr>Discussion 2</vt:lpstr>
      <vt:lpstr>Next time</vt:lpstr>
      <vt:lpstr>Wendy and Larry’s Ideas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Disenchantment of the World</dc:title>
  <dc:creator>MacBookPro</dc:creator>
  <cp:lastModifiedBy>Stefan Wosilius</cp:lastModifiedBy>
  <cp:revision>37</cp:revision>
  <dcterms:created xsi:type="dcterms:W3CDTF">2017-09-13T01:18:37Z</dcterms:created>
  <dcterms:modified xsi:type="dcterms:W3CDTF">2017-10-02T13:08:40Z</dcterms:modified>
</cp:coreProperties>
</file>