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6" r:id="rId5"/>
    <p:sldId id="272"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F7E15D-E94D-475B-B44C-A162DC61DBBF}">
          <p14:sldIdLst>
            <p14:sldId id="256"/>
            <p14:sldId id="264"/>
            <p14:sldId id="263"/>
            <p14:sldId id="266"/>
            <p14:sldId id="272"/>
            <p14:sldId id="267"/>
            <p14:sldId id="268"/>
            <p14:sldId id="269"/>
            <p14:sldId id="270"/>
            <p14:sldId id="271"/>
          </p14:sldIdLst>
        </p14:section>
        <p14:section name="Questions" id="{41553899-22AE-424A-AC36-01C601E021B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7" d="100"/>
          <a:sy n="157" d="100"/>
        </p:scale>
        <p:origin x="19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2017-10-16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2017-10-16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2017-10-16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2017-10-16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2017-10-16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2017-10-16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2017-10-16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2017-10-16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2017-10-16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dreads.com/work/quotes/46857936" TargetMode="External"/><Relationship Id="rId2" Type="http://schemas.openxmlformats.org/officeDocument/2006/relationships/hyperlink" Target="https://www.goodreads.com/author/show/6318261.Leah_Remin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Political Correctness:</a:t>
            </a:r>
            <a:br>
              <a:rPr lang="en-US" dirty="0"/>
            </a:br>
            <a:r>
              <a:rPr lang="en-US" dirty="0"/>
              <a:t> The New Morality</a:t>
            </a:r>
          </a:p>
        </p:txBody>
      </p:sp>
      <p:sp>
        <p:nvSpPr>
          <p:cNvPr id="3" name="Subtitle 2"/>
          <p:cNvSpPr>
            <a:spLocks noGrp="1"/>
          </p:cNvSpPr>
          <p:nvPr>
            <p:ph type="subTitle" idx="1"/>
          </p:nvPr>
        </p:nvSpPr>
        <p:spPr/>
        <p:txBody>
          <a:bodyPr/>
          <a:lstStyle/>
          <a:p>
            <a:r>
              <a:rPr lang="en-US" dirty="0"/>
              <a:t>Gateway Baptist Church</a:t>
            </a:r>
          </a:p>
          <a:p>
            <a:r>
              <a:rPr lang="en-US" dirty="0"/>
              <a:t>16 October 2017</a:t>
            </a:r>
          </a:p>
        </p:txBody>
      </p:sp>
    </p:spTree>
    <p:extLst>
      <p:ext uri="{BB962C8B-B14F-4D97-AF65-F5344CB8AC3E}">
        <p14:creationId xmlns:p14="http://schemas.microsoft.com/office/powerpoint/2010/main" val="282815935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Wendy and Larry’s Ideas</a:t>
            </a:r>
            <a:endParaRPr lang="en-CA" dirty="0"/>
          </a:p>
        </p:txBody>
      </p:sp>
      <p:sp>
        <p:nvSpPr>
          <p:cNvPr id="3" name="Content Placeholder 2"/>
          <p:cNvSpPr>
            <a:spLocks noGrp="1"/>
          </p:cNvSpPr>
          <p:nvPr>
            <p:ph idx="1"/>
          </p:nvPr>
        </p:nvSpPr>
        <p:spPr>
          <a:xfrm>
            <a:off x="0" y="1678368"/>
            <a:ext cx="9144000" cy="5167834"/>
          </a:xfrm>
        </p:spPr>
        <p:txBody>
          <a:bodyPr>
            <a:normAutofit fontScale="47500" lnSpcReduction="20000"/>
          </a:bodyPr>
          <a:lstStyle/>
          <a:p>
            <a:pPr marL="514350" lvl="0" indent="-514350">
              <a:buFont typeface="+mj-lt"/>
              <a:buAutoNum type="arabicPeriod"/>
            </a:pPr>
            <a:r>
              <a:rPr lang="en-CA" dirty="0"/>
              <a:t>Does our faith need to be tested to minister in our secular world?</a:t>
            </a:r>
          </a:p>
          <a:p>
            <a:pPr marL="514350" lvl="0" indent="-514350">
              <a:buFont typeface="+mj-lt"/>
              <a:buAutoNum type="arabicPeriod"/>
            </a:pPr>
            <a:r>
              <a:rPr lang="en-CA" dirty="0"/>
              <a:t>Should we, as Christ followers, always be optimistic, no matter what is happening in our own personal lives or in the world?</a:t>
            </a:r>
          </a:p>
          <a:p>
            <a:pPr marL="514350" lvl="0" indent="-514350">
              <a:buFont typeface="+mj-lt"/>
              <a:buAutoNum type="arabicPeriod"/>
            </a:pPr>
            <a:r>
              <a:rPr lang="en-CA" dirty="0"/>
              <a:t>Is there a problem with Christians buying into conspiracy theories?  Should we avoid them and why?</a:t>
            </a:r>
          </a:p>
          <a:p>
            <a:pPr marL="514350" lvl="0" indent="-514350">
              <a:buFont typeface="+mj-lt"/>
              <a:buAutoNum type="arabicPeriod"/>
            </a:pPr>
            <a:r>
              <a:rPr lang="en-CA" dirty="0"/>
              <a:t>Why are we tempted to put our hope in political and social agencies?</a:t>
            </a:r>
          </a:p>
          <a:p>
            <a:pPr marL="514350" lvl="0" indent="-514350">
              <a:buFont typeface="+mj-lt"/>
              <a:buAutoNum type="arabicPeriod"/>
            </a:pPr>
            <a:r>
              <a:rPr lang="en-CA" dirty="0"/>
              <a:t>Is Biblical humility a forgotten (or even distained) virtue?</a:t>
            </a:r>
          </a:p>
          <a:p>
            <a:pPr marL="514350" lvl="0" indent="-514350">
              <a:buFont typeface="+mj-lt"/>
              <a:buAutoNum type="arabicPeriod"/>
            </a:pPr>
            <a:r>
              <a:rPr lang="en-CA" dirty="0"/>
              <a:t>How do we counter spiritual contamination in our lives?</a:t>
            </a:r>
          </a:p>
          <a:p>
            <a:pPr marL="514350" lvl="0" indent="-514350">
              <a:buFont typeface="+mj-lt"/>
              <a:buAutoNum type="arabicPeriod"/>
            </a:pPr>
            <a:r>
              <a:rPr lang="en-CA" dirty="0"/>
              <a:t>Is “compromise” a dirty word?  When is compromise bad and when is it acceptable or good?</a:t>
            </a:r>
          </a:p>
          <a:p>
            <a:pPr marL="514350" lvl="0" indent="-514350">
              <a:buFont typeface="+mj-lt"/>
              <a:buAutoNum type="arabicPeriod"/>
            </a:pPr>
            <a:r>
              <a:rPr lang="en-CA" dirty="0"/>
              <a:t>Why is it more important to be faithful than to be successful?</a:t>
            </a:r>
          </a:p>
          <a:p>
            <a:pPr marL="514350" lvl="0" indent="-514350">
              <a:buFont typeface="+mj-lt"/>
              <a:buAutoNum type="arabicPeriod"/>
            </a:pPr>
            <a:r>
              <a:rPr lang="en-CA" dirty="0"/>
              <a:t>Can the short-term success of the wicked be God’s Will?</a:t>
            </a:r>
          </a:p>
          <a:p>
            <a:pPr marL="514350" lvl="0" indent="-514350">
              <a:buFont typeface="+mj-lt"/>
              <a:buAutoNum type="arabicPeriod"/>
            </a:pPr>
            <a:r>
              <a:rPr lang="en-CA" dirty="0"/>
              <a:t>Why do we ignore what God forbids?</a:t>
            </a:r>
          </a:p>
          <a:p>
            <a:pPr marL="514350" lvl="0" indent="-514350">
              <a:buFont typeface="+mj-lt"/>
              <a:buAutoNum type="arabicPeriod"/>
            </a:pPr>
            <a:r>
              <a:rPr lang="en-CA" dirty="0"/>
              <a:t>How will we manage as, Christ followers, as our society and culture becomes increasingly hostile toward Christianity and Christian values?</a:t>
            </a:r>
          </a:p>
          <a:p>
            <a:pPr marL="514350" lvl="0" indent="-514350">
              <a:buFont typeface="+mj-lt"/>
              <a:buAutoNum type="arabicPeriod"/>
            </a:pPr>
            <a:r>
              <a:rPr lang="en-CA" dirty="0"/>
              <a:t>In our society and, at times in our churches, Bible values are not only rejected, it seems as if they are being attacked on every front.  How do we, as Christ followers, respond?</a:t>
            </a:r>
          </a:p>
          <a:p>
            <a:pPr marL="514350" lvl="0" indent="-514350">
              <a:buFont typeface="+mj-lt"/>
              <a:buAutoNum type="arabicPeriod"/>
            </a:pPr>
            <a:r>
              <a:rPr lang="en-CA" dirty="0"/>
              <a:t>One person stated: “I am not afraid to die; I just want to be the one who will decide when and how.”  How should we, as Christ followers, respond to this?</a:t>
            </a:r>
          </a:p>
          <a:p>
            <a:pPr marL="514350" lvl="0" indent="-514350">
              <a:buFont typeface="+mj-lt"/>
              <a:buAutoNum type="arabicPeriod"/>
            </a:pPr>
            <a:r>
              <a:rPr lang="en-CA" dirty="0"/>
              <a:t>Is political correctness paralyzing our churches and culture?</a:t>
            </a:r>
          </a:p>
          <a:p>
            <a:pPr marL="514350" lvl="0" indent="-514350">
              <a:buFont typeface="+mj-lt"/>
              <a:buAutoNum type="arabicPeriod"/>
            </a:pPr>
            <a:r>
              <a:rPr lang="en-CA" dirty="0"/>
              <a:t>Is diversity good or bad for community cohesion?  Diversity – gender, racial, ethnic or whatever is good?  Companies that put a priority on the innovative are worth more when women hold top leadership positions.  Fair or unfair?</a:t>
            </a:r>
          </a:p>
          <a:p>
            <a:pPr marL="514350" lvl="0" indent="-514350">
              <a:buFont typeface="+mj-lt"/>
              <a:buAutoNum type="arabicPeriod"/>
            </a:pPr>
            <a:r>
              <a:rPr lang="en-CA" dirty="0"/>
              <a:t>Are we experiencing compassion fatigue as we are exposed to overwhelming needs in our society?</a:t>
            </a:r>
          </a:p>
          <a:p>
            <a:pPr marL="514350" lvl="0" indent="-514350">
              <a:buFont typeface="+mj-lt"/>
              <a:buAutoNum type="arabicPeriod"/>
            </a:pPr>
            <a:r>
              <a:rPr lang="en-CA" dirty="0"/>
              <a:t>Gender challenges affecting churches and how do we respond?</a:t>
            </a:r>
          </a:p>
        </p:txBody>
      </p:sp>
    </p:spTree>
    <p:extLst>
      <p:ext uri="{BB962C8B-B14F-4D97-AF65-F5344CB8AC3E}">
        <p14:creationId xmlns:p14="http://schemas.microsoft.com/office/powerpoint/2010/main" val="411006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p:txBody>
          <a:bodyPr>
            <a:normAutofit/>
          </a:bodyPr>
          <a:lstStyle/>
          <a:p>
            <a:pPr>
              <a:lnSpc>
                <a:spcPct val="110000"/>
              </a:lnSpc>
            </a:pPr>
            <a:endParaRPr lang="en-US" dirty="0"/>
          </a:p>
          <a:p>
            <a:pPr>
              <a:lnSpc>
                <a:spcPct val="110000"/>
              </a:lnSpc>
            </a:pPr>
            <a:r>
              <a:rPr lang="en-US" dirty="0"/>
              <a:t>What is your name?</a:t>
            </a:r>
          </a:p>
          <a:p>
            <a:pPr>
              <a:lnSpc>
                <a:spcPct val="110000"/>
              </a:lnSpc>
            </a:pPr>
            <a:r>
              <a:rPr lang="en-US" dirty="0"/>
              <a:t>What is the name of a fond relative or distant friend and why did you mention that person (very briefly)?</a:t>
            </a:r>
          </a:p>
          <a:p>
            <a:pPr marL="0" indent="0">
              <a:lnSpc>
                <a:spcPct val="110000"/>
              </a:lnSpc>
              <a:buNone/>
            </a:pPr>
            <a:endParaRPr lang="en-CA" dirty="0"/>
          </a:p>
        </p:txBody>
      </p:sp>
    </p:spTree>
    <p:extLst>
      <p:ext uri="{BB962C8B-B14F-4D97-AF65-F5344CB8AC3E}">
        <p14:creationId xmlns:p14="http://schemas.microsoft.com/office/powerpoint/2010/main" val="4160472455"/>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normAutofit lnSpcReduction="10000"/>
          </a:bodyPr>
          <a:lstStyle/>
          <a:p>
            <a:pPr lvl="1"/>
            <a:r>
              <a:rPr lang="en-US" dirty="0"/>
              <a:t>If your religion is so great, it can withstand some questioning.</a:t>
            </a:r>
          </a:p>
          <a:p>
            <a:pPr lvl="1"/>
            <a:endParaRPr lang="en-US" dirty="0"/>
          </a:p>
          <a:p>
            <a:pPr lvl="1"/>
            <a:r>
              <a:rPr lang="en-US" dirty="0"/>
              <a:t>“That sums up my problem with Scientology—despite its claims to the contrary, the practice doesn’t help you better the world or even yourself; it only helps you be a better Scientologist.” </a:t>
            </a:r>
            <a:br>
              <a:rPr lang="en-US" dirty="0"/>
            </a:br>
            <a:r>
              <a:rPr lang="en-US" dirty="0"/>
              <a:t>― </a:t>
            </a:r>
            <a:r>
              <a:rPr lang="en-US" dirty="0">
                <a:hlinkClick r:id="rId2"/>
              </a:rPr>
              <a:t>Leah </a:t>
            </a:r>
            <a:r>
              <a:rPr lang="en-US" dirty="0" err="1">
                <a:hlinkClick r:id="rId2"/>
              </a:rPr>
              <a:t>Remini</a:t>
            </a:r>
            <a:r>
              <a:rPr lang="en-US" dirty="0"/>
              <a:t>, </a:t>
            </a:r>
            <a:r>
              <a:rPr lang="en-US" dirty="0">
                <a:hlinkClick r:id="rId3"/>
              </a:rPr>
              <a:t>Troublemaker: Surviving Hollywood and Scientology</a:t>
            </a:r>
            <a:r>
              <a:rPr lang="en-US" dirty="0"/>
              <a:t> </a:t>
            </a:r>
          </a:p>
          <a:p>
            <a:pPr marL="457200" lvl="1" indent="0">
              <a:buNone/>
            </a:pPr>
            <a:endParaRPr lang="en-CA" dirty="0"/>
          </a:p>
        </p:txBody>
      </p:sp>
    </p:spTree>
    <p:extLst>
      <p:ext uri="{BB962C8B-B14F-4D97-AF65-F5344CB8AC3E}">
        <p14:creationId xmlns:p14="http://schemas.microsoft.com/office/powerpoint/2010/main" val="3462454251"/>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 What’s wrong with it?</a:t>
            </a:r>
          </a:p>
        </p:txBody>
      </p:sp>
      <p:sp>
        <p:nvSpPr>
          <p:cNvPr id="3" name="Content Placeholder 2"/>
          <p:cNvSpPr>
            <a:spLocks noGrp="1"/>
          </p:cNvSpPr>
          <p:nvPr>
            <p:ph idx="1"/>
          </p:nvPr>
        </p:nvSpPr>
        <p:spPr>
          <a:xfrm>
            <a:off x="457200" y="2864582"/>
            <a:ext cx="8229600" cy="3261582"/>
          </a:xfrm>
        </p:spPr>
        <p:txBody>
          <a:bodyPr>
            <a:normAutofit/>
          </a:bodyPr>
          <a:lstStyle/>
          <a:p>
            <a:pPr marL="0" indent="0">
              <a:lnSpc>
                <a:spcPct val="110000"/>
              </a:lnSpc>
              <a:buNone/>
            </a:pPr>
            <a:r>
              <a:rPr lang="en-US" dirty="0"/>
              <a:t>Why did he delete it?</a:t>
            </a:r>
            <a:endParaRPr lang="en-CA" dirty="0"/>
          </a:p>
        </p:txBody>
      </p:sp>
      <p:pic>
        <p:nvPicPr>
          <p:cNvPr id="4" name="Picture 3">
            <a:extLst>
              <a:ext uri="{FF2B5EF4-FFF2-40B4-BE49-F238E27FC236}">
                <a16:creationId xmlns:a16="http://schemas.microsoft.com/office/drawing/2014/main" id="{D8E35F5A-278B-448D-BAF7-E277CC76FCA7}"/>
              </a:ext>
            </a:extLst>
          </p:cNvPr>
          <p:cNvPicPr>
            <a:picLocks noChangeAspect="1"/>
          </p:cNvPicPr>
          <p:nvPr/>
        </p:nvPicPr>
        <p:blipFill>
          <a:blip r:embed="rId2"/>
          <a:stretch>
            <a:fillRect/>
          </a:stretch>
        </p:blipFill>
        <p:spPr>
          <a:xfrm>
            <a:off x="457200" y="1417638"/>
            <a:ext cx="3118010" cy="1257365"/>
          </a:xfrm>
          <a:prstGeom prst="rect">
            <a:avLst/>
          </a:prstGeom>
        </p:spPr>
      </p:pic>
    </p:spTree>
    <p:extLst>
      <p:ext uri="{BB962C8B-B14F-4D97-AF65-F5344CB8AC3E}">
        <p14:creationId xmlns:p14="http://schemas.microsoft.com/office/powerpoint/2010/main" val="3245195182"/>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PC: What’s wrong with it?</a:t>
            </a:r>
            <a:br>
              <a:rPr lang="en-US" dirty="0"/>
            </a:br>
            <a:r>
              <a:rPr lang="en-US" dirty="0"/>
              <a:t>Some Google results</a:t>
            </a:r>
          </a:p>
        </p:txBody>
      </p:sp>
      <p:sp>
        <p:nvSpPr>
          <p:cNvPr id="3" name="Content Placeholder 2"/>
          <p:cNvSpPr>
            <a:spLocks noGrp="1"/>
          </p:cNvSpPr>
          <p:nvPr>
            <p:ph idx="1"/>
          </p:nvPr>
        </p:nvSpPr>
        <p:spPr>
          <a:xfrm>
            <a:off x="457200" y="1865214"/>
            <a:ext cx="8229600" cy="4260950"/>
          </a:xfrm>
        </p:spPr>
        <p:txBody>
          <a:bodyPr>
            <a:normAutofit/>
          </a:bodyPr>
          <a:lstStyle/>
          <a:p>
            <a:pPr marL="0" indent="0">
              <a:lnSpc>
                <a:spcPct val="110000"/>
              </a:lnSpc>
              <a:buNone/>
            </a:pPr>
            <a:endParaRPr lang="en-US" dirty="0"/>
          </a:p>
          <a:p>
            <a:pPr marL="0" indent="0">
              <a:lnSpc>
                <a:spcPct val="110000"/>
              </a:lnSpc>
              <a:buNone/>
            </a:pPr>
            <a:endParaRPr lang="en-CA" dirty="0"/>
          </a:p>
        </p:txBody>
      </p:sp>
      <p:graphicFrame>
        <p:nvGraphicFramePr>
          <p:cNvPr id="7" name="Table 6">
            <a:extLst>
              <a:ext uri="{FF2B5EF4-FFF2-40B4-BE49-F238E27FC236}">
                <a16:creationId xmlns:a16="http://schemas.microsoft.com/office/drawing/2014/main" id="{09702003-689C-4FF5-AA21-47A8CE45E313}"/>
              </a:ext>
            </a:extLst>
          </p:cNvPr>
          <p:cNvGraphicFramePr>
            <a:graphicFrameLocks noGrp="1"/>
          </p:cNvGraphicFramePr>
          <p:nvPr>
            <p:extLst>
              <p:ext uri="{D42A27DB-BD31-4B8C-83A1-F6EECF244321}">
                <p14:modId xmlns:p14="http://schemas.microsoft.com/office/powerpoint/2010/main" val="3084890263"/>
              </p:ext>
            </p:extLst>
          </p:nvPr>
        </p:nvGraphicFramePr>
        <p:xfrm>
          <a:off x="1520628" y="2047285"/>
          <a:ext cx="6102743" cy="2604770"/>
        </p:xfrm>
        <a:graphic>
          <a:graphicData uri="http://schemas.openxmlformats.org/drawingml/2006/table">
            <a:tbl>
              <a:tblPr firstRow="1" bandRow="1">
                <a:tableStyleId>{5C22544A-7EE6-4342-B048-85BDC9FD1C3A}</a:tableStyleId>
              </a:tblPr>
              <a:tblGrid>
                <a:gridCol w="3293458">
                  <a:extLst>
                    <a:ext uri="{9D8B030D-6E8A-4147-A177-3AD203B41FA5}">
                      <a16:colId xmlns:a16="http://schemas.microsoft.com/office/drawing/2014/main" val="510301546"/>
                    </a:ext>
                  </a:extLst>
                </a:gridCol>
                <a:gridCol w="2809285">
                  <a:extLst>
                    <a:ext uri="{9D8B030D-6E8A-4147-A177-3AD203B41FA5}">
                      <a16:colId xmlns:a16="http://schemas.microsoft.com/office/drawing/2014/main" val="2734416272"/>
                    </a:ext>
                  </a:extLst>
                </a:gridCol>
              </a:tblGrid>
              <a:tr h="327458">
                <a:tc>
                  <a:txBody>
                    <a:bodyPr/>
                    <a:lstStyle/>
                    <a:p>
                      <a:pPr algn="l" fontAlgn="b"/>
                      <a:r>
                        <a:rPr lang="en-CA" sz="2400" b="0" i="0" u="none" strike="noStrike" dirty="0">
                          <a:solidFill>
                            <a:schemeClr val="tx1"/>
                          </a:solidFill>
                          <a:effectLst/>
                          <a:latin typeface="Calibri" panose="020F0502020204030204" pitchFamily="34" charset="0"/>
                        </a:rPr>
                        <a:t>I love political correctness</a:t>
                      </a:r>
                    </a:p>
                  </a:txBody>
                  <a:tcPr marL="6350" marR="6350" marT="635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fontAlgn="b"/>
                      <a:r>
                        <a:rPr lang="en-CA" sz="2400" b="0" i="0" u="none" strike="noStrike">
                          <a:solidFill>
                            <a:schemeClr val="tx1"/>
                          </a:solidFill>
                          <a:effectLst/>
                          <a:latin typeface="Calibri" panose="020F0502020204030204" pitchFamily="34" charset="0"/>
                        </a:rPr>
                        <a:t>5,690 results</a:t>
                      </a:r>
                    </a:p>
                  </a:txBody>
                  <a:tcPr marL="6350" marR="6350" marT="635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16434063"/>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coffee </a:t>
                      </a:r>
                    </a:p>
                  </a:txBody>
                  <a:tcPr marL="6350" marR="6350" marT="6350" marB="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1,730,000 results </a:t>
                      </a:r>
                    </a:p>
                  </a:txBody>
                  <a:tcPr marL="6350" marR="6350" marT="6350" marB="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82013383"/>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stuff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3,950,000 results</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98103070"/>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morality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25,900 results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05965816"/>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hard work</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611,000 results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91440401"/>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taxes</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33,800 results</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42739447"/>
                  </a:ext>
                </a:extLst>
              </a:tr>
              <a:tr h="370840">
                <a:tc>
                  <a:txBody>
                    <a:bodyPr/>
                    <a:lstStyle/>
                    <a:p>
                      <a:pPr algn="l" fontAlgn="b"/>
                      <a:r>
                        <a:rPr lang="en-CA" sz="2400" b="0" i="0" u="none" strike="noStrike" dirty="0">
                          <a:solidFill>
                            <a:schemeClr val="tx1"/>
                          </a:solidFill>
                          <a:effectLst/>
                          <a:latin typeface="Calibri" panose="020F0502020204030204" pitchFamily="34" charset="0"/>
                        </a:rPr>
                        <a:t>I love kale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CA" sz="2400" b="0" i="0" u="none" strike="noStrike" dirty="0">
                          <a:solidFill>
                            <a:schemeClr val="tx1"/>
                          </a:solidFill>
                          <a:effectLst/>
                          <a:latin typeface="Calibri" panose="020F0502020204030204" pitchFamily="34" charset="0"/>
                        </a:rPr>
                        <a:t>321,000 results </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7046700"/>
                  </a:ext>
                </a:extLst>
              </a:tr>
            </a:tbl>
          </a:graphicData>
        </a:graphic>
      </p:graphicFrame>
    </p:spTree>
    <p:extLst>
      <p:ext uri="{BB962C8B-B14F-4D97-AF65-F5344CB8AC3E}">
        <p14:creationId xmlns:p14="http://schemas.microsoft.com/office/powerpoint/2010/main" val="419007796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1</a:t>
            </a:r>
            <a:endParaRPr lang="en-CA" dirty="0"/>
          </a:p>
        </p:txBody>
      </p:sp>
      <p:sp>
        <p:nvSpPr>
          <p:cNvPr id="3" name="Content Placeholder 2"/>
          <p:cNvSpPr>
            <a:spLocks noGrp="1"/>
          </p:cNvSpPr>
          <p:nvPr>
            <p:ph idx="1"/>
          </p:nvPr>
        </p:nvSpPr>
        <p:spPr/>
        <p:txBody>
          <a:bodyPr>
            <a:normAutofit/>
          </a:bodyPr>
          <a:lstStyle/>
          <a:p>
            <a:pPr marL="0" lvl="0" indent="0">
              <a:buNone/>
            </a:pPr>
            <a:r>
              <a:rPr lang="en-US" sz="2800" dirty="0"/>
              <a:t>PC: What’s wrong with it?</a:t>
            </a:r>
          </a:p>
          <a:p>
            <a:pPr marL="0" lvl="0" indent="0">
              <a:buNone/>
            </a:pPr>
            <a:r>
              <a:rPr lang="en-US" sz="2800" dirty="0"/>
              <a:t>Possibly:</a:t>
            </a:r>
            <a:endParaRPr lang="en-US" dirty="0"/>
          </a:p>
          <a:p>
            <a:r>
              <a:rPr lang="en-US" dirty="0"/>
              <a:t>Reduced conversation</a:t>
            </a:r>
          </a:p>
          <a:p>
            <a:pPr lvl="0"/>
            <a:r>
              <a:rPr lang="en-US" dirty="0"/>
              <a:t>Reduced freedom of expression</a:t>
            </a:r>
          </a:p>
          <a:p>
            <a:pPr lvl="0"/>
            <a:r>
              <a:rPr lang="en-US" dirty="0"/>
              <a:t>Redefining harassment, assault</a:t>
            </a:r>
          </a:p>
        </p:txBody>
      </p:sp>
      <p:sp>
        <p:nvSpPr>
          <p:cNvPr id="4" name="TextBox 3"/>
          <p:cNvSpPr txBox="1"/>
          <p:nvPr/>
        </p:nvSpPr>
        <p:spPr>
          <a:xfrm>
            <a:off x="1" y="5380672"/>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t>If the discussion gets too off topic, find the commonality with then topic or just reset back.</a:t>
            </a:r>
          </a:p>
          <a:p>
            <a:pPr marL="285750" lvl="0" indent="-285750">
              <a:buFont typeface="Arial" panose="020B0604020202020204" pitchFamily="34" charset="0"/>
              <a:buChar char="•"/>
            </a:pPr>
            <a:r>
              <a:rPr lang="en-CA" dirty="0"/>
              <a:t>Try to get the widest perspectives from all the group.</a:t>
            </a:r>
          </a:p>
          <a:p>
            <a:pPr marL="285750" lvl="0" indent="-285750">
              <a:buFont typeface="Arial" panose="020B0604020202020204" pitchFamily="34" charset="0"/>
              <a:buChar char="•"/>
            </a:pPr>
            <a:r>
              <a:rPr lang="en-CA" dirty="0"/>
              <a:t>Tease out good ideas</a:t>
            </a:r>
          </a:p>
          <a:p>
            <a:pPr marL="285750" lvl="0" indent="-285750">
              <a:buFont typeface="Arial" panose="020B0604020202020204" pitchFamily="34" charset="0"/>
              <a:buChar char="•"/>
            </a:pPr>
            <a:r>
              <a:rPr lang="en-CA" dirty="0"/>
              <a:t>Provide a summary of your answers</a:t>
            </a:r>
          </a:p>
        </p:txBody>
      </p:sp>
    </p:spTree>
    <p:extLst>
      <p:ext uri="{BB962C8B-B14F-4D97-AF65-F5344CB8AC3E}">
        <p14:creationId xmlns:p14="http://schemas.microsoft.com/office/powerpoint/2010/main" val="3134395368"/>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Break!</a:t>
            </a:r>
            <a:endParaRPr lang="en-CA" dirty="0"/>
          </a:p>
        </p:txBody>
      </p:sp>
      <p:sp>
        <p:nvSpPr>
          <p:cNvPr id="3" name="Content Placeholder 2"/>
          <p:cNvSpPr>
            <a:spLocks noGrp="1"/>
          </p:cNvSpPr>
          <p:nvPr>
            <p:ph idx="1"/>
          </p:nvPr>
        </p:nvSpPr>
        <p:spPr/>
        <p:txBody>
          <a:bodyPr>
            <a:normAutofit/>
          </a:bodyPr>
          <a:lstStyle/>
          <a:p>
            <a:pPr marL="0" lvl="0" indent="0">
              <a:buNone/>
            </a:pPr>
            <a:r>
              <a:rPr lang="en-US" dirty="0"/>
              <a:t>Come back in 10 min</a:t>
            </a:r>
            <a:endParaRPr lang="en-CA" dirty="0"/>
          </a:p>
        </p:txBody>
      </p:sp>
      <p:pic>
        <p:nvPicPr>
          <p:cNvPr id="4" name="Picture 3">
            <a:extLst>
              <a:ext uri="{FF2B5EF4-FFF2-40B4-BE49-F238E27FC236}">
                <a16:creationId xmlns:a16="http://schemas.microsoft.com/office/drawing/2014/main" id="{A9B3894B-CBE5-4AE7-BF01-5FCC42BF76B0}"/>
              </a:ext>
            </a:extLst>
          </p:cNvPr>
          <p:cNvPicPr>
            <a:picLocks noChangeAspect="1"/>
          </p:cNvPicPr>
          <p:nvPr/>
        </p:nvPicPr>
        <p:blipFill>
          <a:blip r:embed="rId2"/>
          <a:stretch>
            <a:fillRect/>
          </a:stretch>
        </p:blipFill>
        <p:spPr>
          <a:xfrm>
            <a:off x="2781208" y="2225003"/>
            <a:ext cx="3581584" cy="4261069"/>
          </a:xfrm>
          <a:prstGeom prst="rect">
            <a:avLst/>
          </a:prstGeom>
        </p:spPr>
      </p:pic>
    </p:spTree>
    <p:extLst>
      <p:ext uri="{BB962C8B-B14F-4D97-AF65-F5344CB8AC3E}">
        <p14:creationId xmlns:p14="http://schemas.microsoft.com/office/powerpoint/2010/main" val="198621346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 2</a:t>
            </a:r>
            <a:endParaRPr lang="en-CA" dirty="0"/>
          </a:p>
        </p:txBody>
      </p:sp>
      <p:sp>
        <p:nvSpPr>
          <p:cNvPr id="3" name="Content Placeholder 2"/>
          <p:cNvSpPr>
            <a:spLocks noGrp="1"/>
          </p:cNvSpPr>
          <p:nvPr>
            <p:ph idx="1"/>
          </p:nvPr>
        </p:nvSpPr>
        <p:spPr/>
        <p:txBody>
          <a:bodyPr>
            <a:normAutofit/>
          </a:bodyPr>
          <a:lstStyle/>
          <a:p>
            <a:r>
              <a:rPr lang="en-US" sz="2800" dirty="0"/>
              <a:t>What do you think about the idea that PC is a new morality in a secular world?</a:t>
            </a:r>
          </a:p>
          <a:p>
            <a:r>
              <a:rPr lang="en-US" sz="2800" dirty="0"/>
              <a:t>How does it hold up as a moral system?</a:t>
            </a:r>
          </a:p>
          <a:p>
            <a:r>
              <a:rPr lang="en-US" sz="2800" dirty="0"/>
              <a:t>Does it ignore </a:t>
            </a:r>
            <a:r>
              <a:rPr lang="en-CA" sz="2800" dirty="0"/>
              <a:t>individuals to satisfy righteous indignation?</a:t>
            </a:r>
            <a:endParaRPr lang="en-US" sz="2800" dirty="0"/>
          </a:p>
          <a:p>
            <a:r>
              <a:rPr lang="en-CA" sz="2800" dirty="0"/>
              <a:t>Is there a better way to heal the harm done in the past to non-dominant groups?</a:t>
            </a:r>
          </a:p>
          <a:p>
            <a:endParaRPr lang="en-US" sz="2800" dirty="0"/>
          </a:p>
          <a:p>
            <a:pPr marL="0" lvl="0" indent="0" algn="ctr">
              <a:buNone/>
            </a:pPr>
            <a:endParaRPr lang="en-US" dirty="0"/>
          </a:p>
          <a:p>
            <a:pPr marL="0" lvl="0" indent="0">
              <a:buNone/>
            </a:pPr>
            <a:endParaRPr lang="en-CA" dirty="0"/>
          </a:p>
        </p:txBody>
      </p:sp>
      <p:sp>
        <p:nvSpPr>
          <p:cNvPr id="4" name="TextBox 3"/>
          <p:cNvSpPr txBox="1"/>
          <p:nvPr/>
        </p:nvSpPr>
        <p:spPr>
          <a:xfrm>
            <a:off x="1" y="5380672"/>
            <a:ext cx="9144000" cy="1200329"/>
          </a:xfrm>
          <a:prstGeom prst="rect">
            <a:avLst/>
          </a:prstGeom>
          <a:noFill/>
        </p:spPr>
        <p:txBody>
          <a:bodyPr wrap="square" rtlCol="0">
            <a:spAutoFit/>
          </a:bodyPr>
          <a:lstStyle/>
          <a:p>
            <a:pPr marL="285750" lvl="0" indent="-285750">
              <a:buFont typeface="Arial" panose="020B0604020202020204" pitchFamily="34" charset="0"/>
              <a:buChar char="•"/>
            </a:pPr>
            <a:r>
              <a:rPr lang="en-CA" dirty="0"/>
              <a:t>If it gets too off topic, find the commonality with the topic or just reset it back.</a:t>
            </a:r>
          </a:p>
          <a:p>
            <a:pPr marL="285750" lvl="0" indent="-285750">
              <a:buFont typeface="Arial" panose="020B0604020202020204" pitchFamily="34" charset="0"/>
              <a:buChar char="•"/>
            </a:pPr>
            <a:r>
              <a:rPr lang="en-CA" dirty="0"/>
              <a:t>Try to get the widest perspectives from all the group.</a:t>
            </a:r>
          </a:p>
          <a:p>
            <a:pPr marL="285750" lvl="0" indent="-285750">
              <a:buFont typeface="Arial" panose="020B0604020202020204" pitchFamily="34" charset="0"/>
              <a:buChar char="•"/>
            </a:pPr>
            <a:r>
              <a:rPr lang="en-CA" dirty="0"/>
              <a:t>Tease out good ideas</a:t>
            </a:r>
          </a:p>
          <a:p>
            <a:pPr marL="285750" lvl="0" indent="-285750">
              <a:buFont typeface="Arial" panose="020B0604020202020204" pitchFamily="34" charset="0"/>
              <a:buChar char="•"/>
            </a:pPr>
            <a:r>
              <a:rPr lang="en-CA" dirty="0"/>
              <a:t>Provide a summary of your answers</a:t>
            </a:r>
          </a:p>
        </p:txBody>
      </p:sp>
    </p:spTree>
    <p:extLst>
      <p:ext uri="{BB962C8B-B14F-4D97-AF65-F5344CB8AC3E}">
        <p14:creationId xmlns:p14="http://schemas.microsoft.com/office/powerpoint/2010/main" val="2128680917"/>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Next time</a:t>
            </a:r>
            <a:endParaRPr lang="en-CA" dirty="0"/>
          </a:p>
        </p:txBody>
      </p:sp>
      <p:sp>
        <p:nvSpPr>
          <p:cNvPr id="3" name="Content Placeholder 2"/>
          <p:cNvSpPr>
            <a:spLocks noGrp="1"/>
          </p:cNvSpPr>
          <p:nvPr>
            <p:ph idx="1"/>
          </p:nvPr>
        </p:nvSpPr>
        <p:spPr/>
        <p:txBody>
          <a:bodyPr>
            <a:normAutofit/>
          </a:bodyPr>
          <a:lstStyle/>
          <a:p>
            <a:r>
              <a:rPr lang="en-US" sz="2800" dirty="0"/>
              <a:t>Happiness – What does it take to get there?</a:t>
            </a:r>
          </a:p>
          <a:p>
            <a:r>
              <a:rPr lang="en-US" sz="2800" dirty="0"/>
              <a:t>Believing in Conspiracy Theories</a:t>
            </a:r>
          </a:p>
          <a:p>
            <a:r>
              <a:rPr lang="en-US" sz="2800" dirty="0"/>
              <a:t>Roles in the Fisher King</a:t>
            </a:r>
          </a:p>
          <a:p>
            <a:r>
              <a:rPr lang="en-US" sz="2800" dirty="0"/>
              <a:t>___________________</a:t>
            </a:r>
          </a:p>
          <a:p>
            <a:endParaRPr lang="en-US" sz="2800" dirty="0"/>
          </a:p>
          <a:p>
            <a:pPr marL="0" lvl="0" indent="0">
              <a:buNone/>
            </a:pPr>
            <a:endParaRPr lang="en-US" sz="2800" dirty="0"/>
          </a:p>
          <a:p>
            <a:pPr marL="0" lvl="0" indent="0" algn="ctr">
              <a:buNone/>
            </a:pPr>
            <a:endParaRPr lang="en-US" dirty="0"/>
          </a:p>
          <a:p>
            <a:pPr marL="0" lvl="0" indent="0">
              <a:buNone/>
            </a:pPr>
            <a:endParaRPr lang="en-CA" dirty="0"/>
          </a:p>
        </p:txBody>
      </p:sp>
    </p:spTree>
    <p:extLst>
      <p:ext uri="{BB962C8B-B14F-4D97-AF65-F5344CB8AC3E}">
        <p14:creationId xmlns:p14="http://schemas.microsoft.com/office/powerpoint/2010/main" val="4080526654"/>
      </p:ext>
    </p:extLst>
  </p:cSld>
  <p:clrMapOvr>
    <a:masterClrMapping/>
  </p:clrMapOvr>
  <p:transition spd="slow">
    <p:cover/>
  </p:transition>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4304</TotalTime>
  <Words>663</Words>
  <Application>Microsoft Office PowerPoint</Application>
  <PresentationFormat>On-screen Show (4:3)</PresentationFormat>
  <Paragraphs>75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 Black </vt:lpstr>
      <vt:lpstr>Political Correctness:  The New Morality</vt:lpstr>
      <vt:lpstr>Introductions</vt:lpstr>
      <vt:lpstr>Why We Are Here</vt:lpstr>
      <vt:lpstr>PC: What’s wrong with it?</vt:lpstr>
      <vt:lpstr>PC: What’s wrong with it? Some Google results</vt:lpstr>
      <vt:lpstr>Discussion 1</vt:lpstr>
      <vt:lpstr>Break!</vt:lpstr>
      <vt:lpstr>Discussion 2</vt:lpstr>
      <vt:lpstr>Next time</vt:lpstr>
      <vt:lpstr>Wendy and Larry’s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Disenchantment of the World</dc:title>
  <dc:creator>MacBookPro</dc:creator>
  <cp:lastModifiedBy>Stefan Wosilius</cp:lastModifiedBy>
  <cp:revision>46</cp:revision>
  <dcterms:created xsi:type="dcterms:W3CDTF">2017-09-13T01:18:37Z</dcterms:created>
  <dcterms:modified xsi:type="dcterms:W3CDTF">2017-10-17T00:39:59Z</dcterms:modified>
</cp:coreProperties>
</file>