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3" r:id="rId4"/>
    <p:sldId id="274" r:id="rId5"/>
    <p:sldId id="266" r:id="rId6"/>
    <p:sldId id="272" r:id="rId7"/>
    <p:sldId id="267" r:id="rId8"/>
    <p:sldId id="268" r:id="rId9"/>
    <p:sldId id="269" r:id="rId10"/>
    <p:sldId id="275" r:id="rId11"/>
    <p:sldId id="270" r:id="rId12"/>
    <p:sldId id="27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4F7E15D-E94D-475B-B44C-A162DC61DBBF}">
          <p14:sldIdLst>
            <p14:sldId id="256"/>
            <p14:sldId id="264"/>
            <p14:sldId id="263"/>
            <p14:sldId id="274"/>
            <p14:sldId id="266"/>
            <p14:sldId id="272"/>
            <p14:sldId id="267"/>
            <p14:sldId id="268"/>
            <p14:sldId id="269"/>
            <p14:sldId id="275"/>
            <p14:sldId id="270"/>
            <p14:sldId id="271"/>
          </p14:sldIdLst>
        </p14:section>
        <p14:section name="Questions" id="{41553899-22AE-424A-AC36-01C601E021B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57" d="100"/>
          <a:sy n="157" d="100"/>
        </p:scale>
        <p:origin x="190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2018-01-01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2018-01-01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2018-01-01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idx="1"/>
          </p:nvPr>
        </p:nvSpPr>
        <p:spPr/>
        <p:txBody>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2018-01-01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2018-01-01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2018-01-01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2018-01-01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2018-01-01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2018-01-01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2018-01-01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2018-01-01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2018-01-01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goodreads.com/work/quotes/46857936" TargetMode="External"/><Relationship Id="rId2" Type="http://schemas.openxmlformats.org/officeDocument/2006/relationships/hyperlink" Target="https://www.goodreads.com/author/show/6318261.Leah_Remini"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Happiness: Self-Help/Self-Aware</a:t>
            </a:r>
          </a:p>
        </p:txBody>
      </p:sp>
      <p:sp>
        <p:nvSpPr>
          <p:cNvPr id="3" name="Subtitle 2"/>
          <p:cNvSpPr>
            <a:spLocks noGrp="1"/>
          </p:cNvSpPr>
          <p:nvPr>
            <p:ph type="subTitle" idx="1"/>
          </p:nvPr>
        </p:nvSpPr>
        <p:spPr/>
        <p:txBody>
          <a:bodyPr/>
          <a:lstStyle/>
          <a:p>
            <a:r>
              <a:rPr lang="en-US" dirty="0"/>
              <a:t>Gateway Baptist Church</a:t>
            </a:r>
          </a:p>
          <a:p>
            <a:r>
              <a:rPr lang="en-US" dirty="0"/>
              <a:t>6 November 2017</a:t>
            </a:r>
          </a:p>
        </p:txBody>
      </p:sp>
    </p:spTree>
    <p:extLst>
      <p:ext uri="{BB962C8B-B14F-4D97-AF65-F5344CB8AC3E}">
        <p14:creationId xmlns:p14="http://schemas.microsoft.com/office/powerpoint/2010/main" val="2828159351"/>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Discussion </a:t>
            </a:r>
            <a:endParaRPr lang="en-CA" dirty="0"/>
          </a:p>
        </p:txBody>
      </p:sp>
      <p:sp>
        <p:nvSpPr>
          <p:cNvPr id="3" name="Content Placeholder 2"/>
          <p:cNvSpPr>
            <a:spLocks noGrp="1"/>
          </p:cNvSpPr>
          <p:nvPr>
            <p:ph idx="1"/>
          </p:nvPr>
        </p:nvSpPr>
        <p:spPr>
          <a:xfrm>
            <a:off x="122945" y="1327355"/>
            <a:ext cx="8859690" cy="5203231"/>
          </a:xfrm>
        </p:spPr>
        <p:txBody>
          <a:bodyPr>
            <a:normAutofit fontScale="77500" lnSpcReduction="20000"/>
          </a:bodyPr>
          <a:lstStyle/>
          <a:p>
            <a:pPr lvl="0"/>
            <a:r>
              <a:rPr lang="en-CA" dirty="0"/>
              <a:t>Christianity has safeguards against people fooling themselves in their virtue.  What are some examples and do they still work in the modern Church?  Do you see parallels to them in THP or Self-help movements?</a:t>
            </a:r>
          </a:p>
          <a:p>
            <a:endParaRPr lang="en-CA" dirty="0"/>
          </a:p>
          <a:p>
            <a:pPr lvl="0"/>
            <a:r>
              <a:rPr lang="en-CA" dirty="0"/>
              <a:t>How is The Happiness Project (THP) like a Christian life of discipleship?  How isn’t it?</a:t>
            </a:r>
          </a:p>
          <a:p>
            <a:pPr marL="400050" lvl="1" indent="0">
              <a:buNone/>
            </a:pPr>
            <a:r>
              <a:rPr lang="en-CA" dirty="0"/>
              <a:t>THP emphasised greater morality, happiness, relationships, kindness, and the freedom to recover from setbacks.  That sounds a lot like Christian life.</a:t>
            </a:r>
          </a:p>
          <a:p>
            <a:pPr marL="0" indent="0">
              <a:buNone/>
            </a:pPr>
            <a:endParaRPr lang="en-CA" dirty="0"/>
          </a:p>
          <a:p>
            <a:pPr lvl="0"/>
            <a:r>
              <a:rPr lang="en-CA" dirty="0"/>
              <a:t>“</a:t>
            </a:r>
            <a:r>
              <a:rPr lang="en-CA" i="1" dirty="0"/>
              <a:t>Some people will tell you that the purpose of life is to be happy and those people are idiots</a:t>
            </a:r>
            <a:r>
              <a:rPr lang="en-CA" dirty="0"/>
              <a:t>” (22min) Is this comment fair?</a:t>
            </a:r>
          </a:p>
          <a:p>
            <a:pPr marL="400050" lvl="1" indent="0">
              <a:buNone/>
            </a:pPr>
            <a:r>
              <a:rPr lang="en-CA" dirty="0"/>
              <a:t>Alexander Solzhenitsyn “</a:t>
            </a:r>
            <a:r>
              <a:rPr lang="en-CA" i="1" dirty="0"/>
              <a:t>Happiness is something that's done in by the first harsh blow that reality deals you</a:t>
            </a:r>
            <a:r>
              <a:rPr lang="en-CA" dirty="0"/>
              <a:t>.”</a:t>
            </a:r>
          </a:p>
          <a:p>
            <a:endParaRPr lang="en-US" sz="2800" dirty="0"/>
          </a:p>
          <a:p>
            <a:endParaRPr lang="en-US" sz="2800" dirty="0"/>
          </a:p>
          <a:p>
            <a:pPr marL="0" lvl="0" indent="0" algn="ctr">
              <a:buNone/>
            </a:pPr>
            <a:endParaRPr lang="en-US" dirty="0"/>
          </a:p>
          <a:p>
            <a:pPr marL="0" lvl="0" indent="0">
              <a:buNone/>
            </a:pPr>
            <a:endParaRPr lang="en-CA" dirty="0"/>
          </a:p>
        </p:txBody>
      </p:sp>
    </p:spTree>
    <p:extLst>
      <p:ext uri="{BB962C8B-B14F-4D97-AF65-F5344CB8AC3E}">
        <p14:creationId xmlns:p14="http://schemas.microsoft.com/office/powerpoint/2010/main" val="3846938918"/>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Next time</a:t>
            </a:r>
            <a:endParaRPr lang="en-CA" dirty="0"/>
          </a:p>
        </p:txBody>
      </p:sp>
      <p:sp>
        <p:nvSpPr>
          <p:cNvPr id="3" name="Content Placeholder 2"/>
          <p:cNvSpPr>
            <a:spLocks noGrp="1"/>
          </p:cNvSpPr>
          <p:nvPr>
            <p:ph idx="1"/>
          </p:nvPr>
        </p:nvSpPr>
        <p:spPr/>
        <p:txBody>
          <a:bodyPr>
            <a:normAutofit/>
          </a:bodyPr>
          <a:lstStyle/>
          <a:p>
            <a:r>
              <a:rPr lang="en-US" sz="2800" dirty="0"/>
              <a:t>Believing in Conspiracy Theories</a:t>
            </a:r>
          </a:p>
          <a:p>
            <a:r>
              <a:rPr lang="en-US" sz="2800" dirty="0"/>
              <a:t>Roles in the Fisher King</a:t>
            </a:r>
          </a:p>
          <a:p>
            <a:r>
              <a:rPr lang="en-US" sz="2800" dirty="0"/>
              <a:t>The End of Realism</a:t>
            </a:r>
          </a:p>
          <a:p>
            <a:r>
              <a:rPr lang="en-US" sz="2800" dirty="0"/>
              <a:t>Scientism</a:t>
            </a:r>
          </a:p>
          <a:p>
            <a:endParaRPr lang="en-US" sz="2800" dirty="0"/>
          </a:p>
          <a:p>
            <a:pPr marL="0" lvl="0" indent="0">
              <a:buNone/>
            </a:pPr>
            <a:endParaRPr lang="en-US" sz="2800" dirty="0"/>
          </a:p>
          <a:p>
            <a:pPr marL="0" lvl="0" indent="0" algn="ctr">
              <a:buNone/>
            </a:pPr>
            <a:endParaRPr lang="en-US" dirty="0"/>
          </a:p>
          <a:p>
            <a:pPr marL="0" lvl="0" indent="0">
              <a:buNone/>
            </a:pPr>
            <a:endParaRPr lang="en-CA" dirty="0"/>
          </a:p>
        </p:txBody>
      </p:sp>
    </p:spTree>
    <p:extLst>
      <p:ext uri="{BB962C8B-B14F-4D97-AF65-F5344CB8AC3E}">
        <p14:creationId xmlns:p14="http://schemas.microsoft.com/office/powerpoint/2010/main" val="4080526654"/>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Wendy and Larry’s Ideas</a:t>
            </a:r>
            <a:endParaRPr lang="en-CA" dirty="0"/>
          </a:p>
        </p:txBody>
      </p:sp>
      <p:sp>
        <p:nvSpPr>
          <p:cNvPr id="3" name="Content Placeholder 2"/>
          <p:cNvSpPr>
            <a:spLocks noGrp="1"/>
          </p:cNvSpPr>
          <p:nvPr>
            <p:ph idx="1"/>
          </p:nvPr>
        </p:nvSpPr>
        <p:spPr>
          <a:xfrm>
            <a:off x="0" y="1678368"/>
            <a:ext cx="9144000" cy="5167834"/>
          </a:xfrm>
        </p:spPr>
        <p:txBody>
          <a:bodyPr>
            <a:normAutofit fontScale="47500" lnSpcReduction="20000"/>
          </a:bodyPr>
          <a:lstStyle/>
          <a:p>
            <a:pPr marL="514350" lvl="0" indent="-514350">
              <a:buFont typeface="+mj-lt"/>
              <a:buAutoNum type="arabicPeriod"/>
            </a:pPr>
            <a:r>
              <a:rPr lang="en-CA" dirty="0"/>
              <a:t>Does our faith need to be tested to minister in our secular world?</a:t>
            </a:r>
          </a:p>
          <a:p>
            <a:pPr marL="514350" lvl="0" indent="-514350">
              <a:buFont typeface="+mj-lt"/>
              <a:buAutoNum type="arabicPeriod"/>
            </a:pPr>
            <a:r>
              <a:rPr lang="en-CA" dirty="0"/>
              <a:t>Should we, as Christ followers, always be optimistic, no matter what is happening in our own personal lives or in the world?</a:t>
            </a:r>
          </a:p>
          <a:p>
            <a:pPr marL="514350" lvl="0" indent="-514350">
              <a:buFont typeface="+mj-lt"/>
              <a:buAutoNum type="arabicPeriod"/>
            </a:pPr>
            <a:r>
              <a:rPr lang="en-CA" dirty="0"/>
              <a:t>Is there a problem with Christians buying into conspiracy theories?  Should we avoid them and why?</a:t>
            </a:r>
          </a:p>
          <a:p>
            <a:pPr marL="514350" lvl="0" indent="-514350">
              <a:buFont typeface="+mj-lt"/>
              <a:buAutoNum type="arabicPeriod"/>
            </a:pPr>
            <a:r>
              <a:rPr lang="en-CA" dirty="0"/>
              <a:t>Why are we tempted to put our hope in political and social agencies?</a:t>
            </a:r>
          </a:p>
          <a:p>
            <a:pPr marL="514350" lvl="0" indent="-514350">
              <a:buFont typeface="+mj-lt"/>
              <a:buAutoNum type="arabicPeriod"/>
            </a:pPr>
            <a:r>
              <a:rPr lang="en-CA" dirty="0"/>
              <a:t>Is Biblical humility a forgotten (or even distained) virtue?</a:t>
            </a:r>
          </a:p>
          <a:p>
            <a:pPr marL="514350" lvl="0" indent="-514350">
              <a:buFont typeface="+mj-lt"/>
              <a:buAutoNum type="arabicPeriod"/>
            </a:pPr>
            <a:r>
              <a:rPr lang="en-CA" dirty="0"/>
              <a:t>How do we counter spiritual contamination in our lives?</a:t>
            </a:r>
          </a:p>
          <a:p>
            <a:pPr marL="514350" lvl="0" indent="-514350">
              <a:buFont typeface="+mj-lt"/>
              <a:buAutoNum type="arabicPeriod"/>
            </a:pPr>
            <a:r>
              <a:rPr lang="en-CA" dirty="0"/>
              <a:t>Is “compromise” a dirty word?  When is compromise bad and when is it acceptable or good?</a:t>
            </a:r>
          </a:p>
          <a:p>
            <a:pPr marL="514350" lvl="0" indent="-514350">
              <a:buFont typeface="+mj-lt"/>
              <a:buAutoNum type="arabicPeriod"/>
            </a:pPr>
            <a:r>
              <a:rPr lang="en-CA" dirty="0"/>
              <a:t>Why is it more important to be faithful than to be successful?</a:t>
            </a:r>
          </a:p>
          <a:p>
            <a:pPr marL="514350" lvl="0" indent="-514350">
              <a:buFont typeface="+mj-lt"/>
              <a:buAutoNum type="arabicPeriod"/>
            </a:pPr>
            <a:r>
              <a:rPr lang="en-CA" dirty="0"/>
              <a:t>Can the short-term success of the wicked be God’s Will?</a:t>
            </a:r>
          </a:p>
          <a:p>
            <a:pPr marL="514350" lvl="0" indent="-514350">
              <a:buFont typeface="+mj-lt"/>
              <a:buAutoNum type="arabicPeriod"/>
            </a:pPr>
            <a:r>
              <a:rPr lang="en-CA" dirty="0"/>
              <a:t>Why do we ignore what God forbids?</a:t>
            </a:r>
          </a:p>
          <a:p>
            <a:pPr marL="514350" lvl="0" indent="-514350">
              <a:buFont typeface="+mj-lt"/>
              <a:buAutoNum type="arabicPeriod"/>
            </a:pPr>
            <a:r>
              <a:rPr lang="en-CA" dirty="0"/>
              <a:t>How will we manage as, Christ followers, as our society and culture becomes increasingly hostile toward Christianity and Christian values?</a:t>
            </a:r>
          </a:p>
          <a:p>
            <a:pPr marL="514350" lvl="0" indent="-514350">
              <a:buFont typeface="+mj-lt"/>
              <a:buAutoNum type="arabicPeriod"/>
            </a:pPr>
            <a:r>
              <a:rPr lang="en-CA" dirty="0"/>
              <a:t>In our society and, at times in our churches, Bible values are not only rejected, it seems as if they are being attacked on every front.  How do we, as Christ followers, respond?</a:t>
            </a:r>
          </a:p>
          <a:p>
            <a:pPr marL="514350" lvl="0" indent="-514350">
              <a:buFont typeface="+mj-lt"/>
              <a:buAutoNum type="arabicPeriod"/>
            </a:pPr>
            <a:r>
              <a:rPr lang="en-CA" dirty="0"/>
              <a:t>One person stated: “I am not afraid to die; I just want to be the one who will decide when and how.”  How should we, as Christ followers, respond to this?</a:t>
            </a:r>
          </a:p>
          <a:p>
            <a:pPr marL="514350" lvl="0" indent="-514350">
              <a:buFont typeface="+mj-lt"/>
              <a:buAutoNum type="arabicPeriod"/>
            </a:pPr>
            <a:r>
              <a:rPr lang="en-CA" dirty="0"/>
              <a:t>Is political correctness paralyzing our churches and culture?</a:t>
            </a:r>
          </a:p>
          <a:p>
            <a:pPr marL="514350" lvl="0" indent="-514350">
              <a:buFont typeface="+mj-lt"/>
              <a:buAutoNum type="arabicPeriod"/>
            </a:pPr>
            <a:r>
              <a:rPr lang="en-CA" dirty="0"/>
              <a:t>Is diversity good or bad for community cohesion?  Diversity – gender, racial, ethnic or whatever is good?  Companies that put a priority on the innovative are worth more when women hold top leadership positions.  Fair or unfair?</a:t>
            </a:r>
          </a:p>
          <a:p>
            <a:pPr marL="514350" lvl="0" indent="-514350">
              <a:buFont typeface="+mj-lt"/>
              <a:buAutoNum type="arabicPeriod"/>
            </a:pPr>
            <a:r>
              <a:rPr lang="en-CA" dirty="0"/>
              <a:t>Are we experiencing compassion fatigue as we are exposed to overwhelming needs in our society?</a:t>
            </a:r>
          </a:p>
          <a:p>
            <a:pPr marL="514350" lvl="0" indent="-514350">
              <a:buFont typeface="+mj-lt"/>
              <a:buAutoNum type="arabicPeriod"/>
            </a:pPr>
            <a:r>
              <a:rPr lang="en-CA" dirty="0"/>
              <a:t>Gender challenges affecting churches and how do we respond?</a:t>
            </a:r>
          </a:p>
        </p:txBody>
      </p:sp>
    </p:spTree>
    <p:extLst>
      <p:ext uri="{BB962C8B-B14F-4D97-AF65-F5344CB8AC3E}">
        <p14:creationId xmlns:p14="http://schemas.microsoft.com/office/powerpoint/2010/main" val="4110067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Introductions</a:t>
            </a:r>
          </a:p>
        </p:txBody>
      </p:sp>
      <p:sp>
        <p:nvSpPr>
          <p:cNvPr id="3" name="Content Placeholder 2"/>
          <p:cNvSpPr>
            <a:spLocks noGrp="1"/>
          </p:cNvSpPr>
          <p:nvPr>
            <p:ph idx="1"/>
          </p:nvPr>
        </p:nvSpPr>
        <p:spPr/>
        <p:txBody>
          <a:bodyPr>
            <a:normAutofit/>
          </a:bodyPr>
          <a:lstStyle/>
          <a:p>
            <a:pPr>
              <a:lnSpc>
                <a:spcPct val="110000"/>
              </a:lnSpc>
            </a:pPr>
            <a:endParaRPr lang="en-US" dirty="0"/>
          </a:p>
          <a:p>
            <a:pPr>
              <a:lnSpc>
                <a:spcPct val="110000"/>
              </a:lnSpc>
            </a:pPr>
            <a:r>
              <a:rPr lang="en-US" dirty="0"/>
              <a:t>What is your name?</a:t>
            </a:r>
          </a:p>
          <a:p>
            <a:pPr>
              <a:lnSpc>
                <a:spcPct val="110000"/>
              </a:lnSpc>
            </a:pPr>
            <a:r>
              <a:rPr lang="en-US" dirty="0"/>
              <a:t>What is the name of a fond relative or distant friend and why did you mention that person (very briefly)?</a:t>
            </a:r>
          </a:p>
          <a:p>
            <a:pPr marL="0" indent="0">
              <a:lnSpc>
                <a:spcPct val="110000"/>
              </a:lnSpc>
              <a:buNone/>
            </a:pPr>
            <a:endParaRPr lang="en-CA" dirty="0"/>
          </a:p>
        </p:txBody>
      </p:sp>
    </p:spTree>
    <p:extLst>
      <p:ext uri="{BB962C8B-B14F-4D97-AF65-F5344CB8AC3E}">
        <p14:creationId xmlns:p14="http://schemas.microsoft.com/office/powerpoint/2010/main" val="4160472455"/>
      </p:ext>
    </p:extLst>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We Are Here</a:t>
            </a:r>
          </a:p>
        </p:txBody>
      </p:sp>
      <p:sp>
        <p:nvSpPr>
          <p:cNvPr id="3" name="Content Placeholder 2"/>
          <p:cNvSpPr>
            <a:spLocks noGrp="1"/>
          </p:cNvSpPr>
          <p:nvPr>
            <p:ph idx="1"/>
          </p:nvPr>
        </p:nvSpPr>
        <p:spPr/>
        <p:txBody>
          <a:bodyPr>
            <a:normAutofit lnSpcReduction="10000"/>
          </a:bodyPr>
          <a:lstStyle/>
          <a:p>
            <a:pPr lvl="1"/>
            <a:r>
              <a:rPr lang="en-US" dirty="0"/>
              <a:t>If your religion is so great, it can withstand some questioning.</a:t>
            </a:r>
          </a:p>
          <a:p>
            <a:pPr lvl="1"/>
            <a:endParaRPr lang="en-US" dirty="0"/>
          </a:p>
          <a:p>
            <a:pPr lvl="1"/>
            <a:r>
              <a:rPr lang="en-US" dirty="0"/>
              <a:t>“That sums up my problem with Scientology—despite its claims to the contrary, the practice doesn’t help you better the world or even yourself; it only helps you be a better Scientologist.” </a:t>
            </a:r>
            <a:br>
              <a:rPr lang="en-US" dirty="0"/>
            </a:br>
            <a:r>
              <a:rPr lang="en-US" dirty="0"/>
              <a:t>― </a:t>
            </a:r>
            <a:r>
              <a:rPr lang="en-US" dirty="0">
                <a:hlinkClick r:id="rId2"/>
              </a:rPr>
              <a:t>Leah </a:t>
            </a:r>
            <a:r>
              <a:rPr lang="en-US" dirty="0" err="1">
                <a:hlinkClick r:id="rId2"/>
              </a:rPr>
              <a:t>Remini</a:t>
            </a:r>
            <a:r>
              <a:rPr lang="en-US" dirty="0"/>
              <a:t>, </a:t>
            </a:r>
            <a:r>
              <a:rPr lang="en-US" dirty="0">
                <a:hlinkClick r:id="rId3"/>
              </a:rPr>
              <a:t>Troublemaker: Surviving Hollywood and Scientology</a:t>
            </a:r>
            <a:r>
              <a:rPr lang="en-US" dirty="0"/>
              <a:t> </a:t>
            </a:r>
          </a:p>
          <a:p>
            <a:pPr marL="457200" lvl="1" indent="0">
              <a:buNone/>
            </a:pPr>
            <a:endParaRPr lang="en-CA" dirty="0"/>
          </a:p>
        </p:txBody>
      </p:sp>
    </p:spTree>
    <p:extLst>
      <p:ext uri="{BB962C8B-B14F-4D97-AF65-F5344CB8AC3E}">
        <p14:creationId xmlns:p14="http://schemas.microsoft.com/office/powerpoint/2010/main" val="3462454251"/>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E1EACBA4-49C6-4D18-85F5-2B7B40CDA241}"/>
              </a:ext>
            </a:extLst>
          </p:cNvPr>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6864263" y="4578263"/>
            <a:ext cx="2279737" cy="2279737"/>
          </a:xfrm>
        </p:spPr>
      </p:pic>
      <p:pic>
        <p:nvPicPr>
          <p:cNvPr id="7" name="Picture 6">
            <a:extLst>
              <a:ext uri="{FF2B5EF4-FFF2-40B4-BE49-F238E27FC236}">
                <a16:creationId xmlns:a16="http://schemas.microsoft.com/office/drawing/2014/main" id="{7A823DB1-8F1B-4297-9D2B-0AC0E2D10615}"/>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2517615" cy="3783990"/>
          </a:xfrm>
          <a:prstGeom prst="rect">
            <a:avLst/>
          </a:prstGeom>
        </p:spPr>
      </p:pic>
      <p:pic>
        <p:nvPicPr>
          <p:cNvPr id="11" name="Picture 10">
            <a:extLst>
              <a:ext uri="{FF2B5EF4-FFF2-40B4-BE49-F238E27FC236}">
                <a16:creationId xmlns:a16="http://schemas.microsoft.com/office/drawing/2014/main" id="{A265FEC1-550C-45AB-9BE8-BE0173C97C0E}"/>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1" y="3754165"/>
            <a:ext cx="2973722" cy="3103835"/>
          </a:xfrm>
          <a:prstGeom prst="rect">
            <a:avLst/>
          </a:prstGeom>
        </p:spPr>
      </p:pic>
      <p:pic>
        <p:nvPicPr>
          <p:cNvPr id="13" name="Picture 12">
            <a:extLst>
              <a:ext uri="{FF2B5EF4-FFF2-40B4-BE49-F238E27FC236}">
                <a16:creationId xmlns:a16="http://schemas.microsoft.com/office/drawing/2014/main" id="{FE7E160E-5306-4068-93C1-F5D43BAFF362}"/>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5084134" y="0"/>
            <a:ext cx="4059866" cy="4580882"/>
          </a:xfrm>
          <a:prstGeom prst="rect">
            <a:avLst/>
          </a:prstGeom>
        </p:spPr>
      </p:pic>
      <p:sp>
        <p:nvSpPr>
          <p:cNvPr id="14" name="TextBox 13">
            <a:extLst>
              <a:ext uri="{FF2B5EF4-FFF2-40B4-BE49-F238E27FC236}">
                <a16:creationId xmlns:a16="http://schemas.microsoft.com/office/drawing/2014/main" id="{13DE3C86-D992-4E44-91E6-FBBDCA948041}"/>
              </a:ext>
            </a:extLst>
          </p:cNvPr>
          <p:cNvSpPr txBox="1"/>
          <p:nvPr/>
        </p:nvSpPr>
        <p:spPr>
          <a:xfrm>
            <a:off x="2517615" y="638826"/>
            <a:ext cx="2566519" cy="2492990"/>
          </a:xfrm>
          <a:prstGeom prst="rect">
            <a:avLst/>
          </a:prstGeom>
          <a:noFill/>
        </p:spPr>
        <p:txBody>
          <a:bodyPr wrap="square" rtlCol="0">
            <a:spAutoFit/>
          </a:bodyPr>
          <a:lstStyle/>
          <a:p>
            <a:r>
              <a:rPr lang="en-US" sz="2000" dirty="0"/>
              <a:t>Gretchen Rubin</a:t>
            </a:r>
          </a:p>
          <a:p>
            <a:r>
              <a:rPr lang="en-CA" dirty="0"/>
              <a:t>“The Happiness Project”</a:t>
            </a:r>
            <a:endParaRPr lang="en-US" sz="2000" dirty="0"/>
          </a:p>
          <a:p>
            <a:endParaRPr lang="en-US" sz="2000" dirty="0"/>
          </a:p>
          <a:p>
            <a:endParaRPr lang="en-US" sz="2000" dirty="0"/>
          </a:p>
          <a:p>
            <a:endParaRPr lang="en-US" sz="2000" dirty="0"/>
          </a:p>
          <a:p>
            <a:pPr algn="r"/>
            <a:r>
              <a:rPr lang="en-US" sz="2000" dirty="0"/>
              <a:t>Jordan Peterson</a:t>
            </a:r>
          </a:p>
          <a:p>
            <a:pPr algn="r"/>
            <a:r>
              <a:rPr lang="en-CA" dirty="0"/>
              <a:t>“Maps of Meaning”</a:t>
            </a:r>
            <a:endParaRPr lang="en-US" sz="2000" dirty="0"/>
          </a:p>
          <a:p>
            <a:pPr algn="r"/>
            <a:endParaRPr lang="en-CA" sz="2000" dirty="0"/>
          </a:p>
        </p:txBody>
      </p:sp>
      <p:sp>
        <p:nvSpPr>
          <p:cNvPr id="15" name="TextBox 14">
            <a:extLst>
              <a:ext uri="{FF2B5EF4-FFF2-40B4-BE49-F238E27FC236}">
                <a16:creationId xmlns:a16="http://schemas.microsoft.com/office/drawing/2014/main" id="{BAF81D84-0E68-4176-9BA4-1993404CB0FE}"/>
              </a:ext>
            </a:extLst>
          </p:cNvPr>
          <p:cNvSpPr txBox="1"/>
          <p:nvPr/>
        </p:nvSpPr>
        <p:spPr>
          <a:xfrm>
            <a:off x="2973721" y="4803121"/>
            <a:ext cx="3890542" cy="1877437"/>
          </a:xfrm>
          <a:prstGeom prst="rect">
            <a:avLst/>
          </a:prstGeom>
          <a:noFill/>
        </p:spPr>
        <p:txBody>
          <a:bodyPr wrap="square" rtlCol="0">
            <a:spAutoFit/>
          </a:bodyPr>
          <a:lstStyle/>
          <a:p>
            <a:r>
              <a:rPr lang="en-CA" sz="2000" dirty="0"/>
              <a:t>Todd </a:t>
            </a:r>
            <a:r>
              <a:rPr lang="en-CA" sz="2000" dirty="0" err="1"/>
              <a:t>Kashdan</a:t>
            </a:r>
            <a:endParaRPr lang="en-CA" sz="2000" dirty="0"/>
          </a:p>
          <a:p>
            <a:r>
              <a:rPr lang="en-CA" dirty="0"/>
              <a:t>“Designing Positive Psychology”</a:t>
            </a:r>
            <a:endParaRPr lang="en-CA" sz="2000" dirty="0"/>
          </a:p>
          <a:p>
            <a:endParaRPr lang="en-US" sz="2000" dirty="0"/>
          </a:p>
          <a:p>
            <a:endParaRPr lang="en-US" sz="2000" dirty="0"/>
          </a:p>
          <a:p>
            <a:pPr algn="r"/>
            <a:r>
              <a:rPr lang="en-CA" sz="2000" dirty="0"/>
              <a:t>Daniel Polish</a:t>
            </a:r>
          </a:p>
          <a:p>
            <a:pPr algn="r"/>
            <a:r>
              <a:rPr lang="en-CA" dirty="0"/>
              <a:t>“Talking About God”</a:t>
            </a:r>
            <a:endParaRPr lang="en-CA" sz="2000" dirty="0"/>
          </a:p>
        </p:txBody>
      </p:sp>
    </p:spTree>
    <p:extLst>
      <p:ext uri="{BB962C8B-B14F-4D97-AF65-F5344CB8AC3E}">
        <p14:creationId xmlns:p14="http://schemas.microsoft.com/office/powerpoint/2010/main" val="4029534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Happiness Project</a:t>
            </a:r>
          </a:p>
        </p:txBody>
      </p:sp>
      <p:sp>
        <p:nvSpPr>
          <p:cNvPr id="3" name="Content Placeholder 2"/>
          <p:cNvSpPr>
            <a:spLocks noGrp="1"/>
          </p:cNvSpPr>
          <p:nvPr>
            <p:ph idx="1"/>
          </p:nvPr>
        </p:nvSpPr>
        <p:spPr>
          <a:xfrm>
            <a:off x="457200" y="1173972"/>
            <a:ext cx="8229600" cy="4952192"/>
          </a:xfrm>
        </p:spPr>
        <p:txBody>
          <a:bodyPr>
            <a:normAutofit/>
          </a:bodyPr>
          <a:lstStyle/>
          <a:p>
            <a:pPr marL="0" indent="0">
              <a:lnSpc>
                <a:spcPct val="110000"/>
              </a:lnSpc>
              <a:buNone/>
            </a:pPr>
            <a:r>
              <a:rPr lang="en-US" sz="2800" i="1" dirty="0"/>
              <a:t>Or, Why I Spent a Year Trying to Sing in the Morning, Clean My Closets, Fight Right, Read Aristotle, and Generally Have More Fun.</a:t>
            </a:r>
          </a:p>
          <a:p>
            <a:pPr marL="0" indent="0">
              <a:lnSpc>
                <a:spcPct val="110000"/>
              </a:lnSpc>
              <a:buNone/>
            </a:pPr>
            <a:endParaRPr lang="en-US" dirty="0"/>
          </a:p>
          <a:p>
            <a:pPr marL="0" indent="0">
              <a:lnSpc>
                <a:spcPct val="110000"/>
              </a:lnSpc>
              <a:buNone/>
            </a:pPr>
            <a:endParaRPr lang="en-US" dirty="0"/>
          </a:p>
          <a:p>
            <a:pPr marL="0" indent="0">
              <a:lnSpc>
                <a:spcPct val="110000"/>
              </a:lnSpc>
              <a:buNone/>
            </a:pPr>
            <a:r>
              <a:rPr lang="en-US" sz="2800" dirty="0"/>
              <a:t>It spent more than two years on the New York Times bestseller list, including hitting #1, has sold more than 1.5 million copies, and has been published in more than thirty languages.</a:t>
            </a:r>
            <a:endParaRPr lang="en-CA" sz="2800" dirty="0"/>
          </a:p>
        </p:txBody>
      </p:sp>
    </p:spTree>
    <p:extLst>
      <p:ext uri="{BB962C8B-B14F-4D97-AF65-F5344CB8AC3E}">
        <p14:creationId xmlns:p14="http://schemas.microsoft.com/office/powerpoint/2010/main" val="3245195182"/>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Happiness Project: </a:t>
            </a:r>
            <a:br>
              <a:rPr lang="en-US" dirty="0"/>
            </a:br>
            <a:r>
              <a:rPr lang="en-US" dirty="0"/>
              <a:t>What’s wrong with it?</a:t>
            </a:r>
          </a:p>
        </p:txBody>
      </p:sp>
      <p:sp>
        <p:nvSpPr>
          <p:cNvPr id="3" name="Content Placeholder 2"/>
          <p:cNvSpPr>
            <a:spLocks noGrp="1"/>
          </p:cNvSpPr>
          <p:nvPr>
            <p:ph idx="1"/>
          </p:nvPr>
        </p:nvSpPr>
        <p:spPr>
          <a:xfrm>
            <a:off x="457200" y="1865214"/>
            <a:ext cx="8229600" cy="4260950"/>
          </a:xfrm>
        </p:spPr>
        <p:txBody>
          <a:bodyPr>
            <a:normAutofit/>
          </a:bodyPr>
          <a:lstStyle/>
          <a:p>
            <a:pPr marL="0" indent="0">
              <a:lnSpc>
                <a:spcPct val="110000"/>
              </a:lnSpc>
              <a:buNone/>
            </a:pPr>
            <a:r>
              <a:rPr lang="en-US" sz="2400" dirty="0"/>
              <a:t>How do you know that your life is moving in the right direction?</a:t>
            </a:r>
          </a:p>
          <a:p>
            <a:pPr>
              <a:lnSpc>
                <a:spcPct val="110000"/>
              </a:lnSpc>
            </a:pPr>
            <a:r>
              <a:rPr lang="en-US" sz="2400" dirty="0">
                <a:solidFill>
                  <a:schemeClr val="tx1">
                    <a:lumMod val="85000"/>
                  </a:schemeClr>
                </a:solidFill>
              </a:rPr>
              <a:t>In our age without authority, I decide for myself.</a:t>
            </a:r>
          </a:p>
          <a:p>
            <a:pPr marL="0" indent="0">
              <a:lnSpc>
                <a:spcPct val="110000"/>
              </a:lnSpc>
              <a:buNone/>
            </a:pPr>
            <a:endParaRPr lang="en-US" sz="2400" dirty="0"/>
          </a:p>
          <a:p>
            <a:pPr marL="0" indent="0">
              <a:lnSpc>
                <a:spcPct val="110000"/>
              </a:lnSpc>
              <a:buNone/>
            </a:pPr>
            <a:r>
              <a:rPr lang="en-US" sz="2400" dirty="0"/>
              <a:t>Happiness doesn’t prepare us for life.</a:t>
            </a:r>
          </a:p>
          <a:p>
            <a:pPr>
              <a:lnSpc>
                <a:spcPct val="110000"/>
              </a:lnSpc>
            </a:pPr>
            <a:r>
              <a:rPr lang="en-US" sz="2400" dirty="0">
                <a:solidFill>
                  <a:schemeClr val="tx1">
                    <a:lumMod val="85000"/>
                  </a:schemeClr>
                </a:solidFill>
              </a:rPr>
              <a:t>In our age without direction, I can’t plan for the future.</a:t>
            </a:r>
          </a:p>
          <a:p>
            <a:pPr marL="0" indent="0">
              <a:lnSpc>
                <a:spcPct val="110000"/>
              </a:lnSpc>
              <a:buNone/>
            </a:pPr>
            <a:endParaRPr lang="en-US" sz="2400" dirty="0"/>
          </a:p>
          <a:p>
            <a:pPr marL="0" indent="0">
              <a:lnSpc>
                <a:spcPct val="110000"/>
              </a:lnSpc>
              <a:buNone/>
            </a:pPr>
            <a:r>
              <a:rPr lang="en-US" sz="2400" dirty="0"/>
              <a:t>You shouldn’t be happy in sad circumstances.</a:t>
            </a:r>
          </a:p>
          <a:p>
            <a:pPr>
              <a:lnSpc>
                <a:spcPct val="110000"/>
              </a:lnSpc>
            </a:pPr>
            <a:r>
              <a:rPr lang="en-US" sz="2400" dirty="0">
                <a:solidFill>
                  <a:schemeClr val="tx1">
                    <a:lumMod val="85000"/>
                  </a:schemeClr>
                </a:solidFill>
              </a:rPr>
              <a:t>In our age without defined morals, I decide what should be.</a:t>
            </a:r>
          </a:p>
          <a:p>
            <a:pPr marL="0" indent="0">
              <a:lnSpc>
                <a:spcPct val="110000"/>
              </a:lnSpc>
              <a:buNone/>
            </a:pPr>
            <a:endParaRPr lang="en-CA" dirty="0"/>
          </a:p>
        </p:txBody>
      </p:sp>
    </p:spTree>
    <p:extLst>
      <p:ext uri="{BB962C8B-B14F-4D97-AF65-F5344CB8AC3E}">
        <p14:creationId xmlns:p14="http://schemas.microsoft.com/office/powerpoint/2010/main" val="4190077960"/>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Discussion</a:t>
            </a:r>
            <a:endParaRPr lang="en-CA" dirty="0"/>
          </a:p>
        </p:txBody>
      </p:sp>
      <p:sp>
        <p:nvSpPr>
          <p:cNvPr id="3" name="Content Placeholder 2"/>
          <p:cNvSpPr>
            <a:spLocks noGrp="1"/>
          </p:cNvSpPr>
          <p:nvPr>
            <p:ph idx="1"/>
          </p:nvPr>
        </p:nvSpPr>
        <p:spPr>
          <a:xfrm>
            <a:off x="457200" y="1287534"/>
            <a:ext cx="8229600" cy="4525963"/>
          </a:xfrm>
        </p:spPr>
        <p:txBody>
          <a:bodyPr>
            <a:normAutofit/>
          </a:bodyPr>
          <a:lstStyle/>
          <a:p>
            <a:pPr>
              <a:buFont typeface="Wingdings" panose="05000000000000000000" pitchFamily="2" charset="2"/>
              <a:buChar char="§"/>
            </a:pPr>
            <a:r>
              <a:rPr lang="en-CA" sz="2400" dirty="0"/>
              <a:t>The Self-help culture spends a lot of time looking for happiness, but apparently not finding it (otherwise they wouldn’t keep looking).  Is that a fair criticism?  </a:t>
            </a:r>
          </a:p>
          <a:p>
            <a:pPr>
              <a:buFont typeface="Wingdings" panose="05000000000000000000" pitchFamily="2" charset="2"/>
              <a:buChar char="§"/>
            </a:pPr>
            <a:endParaRPr lang="en-CA" sz="2400" dirty="0"/>
          </a:p>
          <a:p>
            <a:pPr>
              <a:buFont typeface="Wingdings" panose="05000000000000000000" pitchFamily="2" charset="2"/>
              <a:buChar char="§"/>
            </a:pPr>
            <a:r>
              <a:rPr lang="en-CA" sz="2400" dirty="0"/>
              <a:t>What if the same criticism is applied to the modern Church?</a:t>
            </a:r>
          </a:p>
          <a:p>
            <a:pPr lvl="1">
              <a:buFont typeface="Wingdings" panose="05000000000000000000" pitchFamily="2" charset="2"/>
              <a:buChar char="§"/>
            </a:pPr>
            <a:r>
              <a:rPr lang="en-US" sz="2000" dirty="0"/>
              <a:t>Looking for happiness?</a:t>
            </a:r>
          </a:p>
          <a:p>
            <a:pPr lvl="1">
              <a:buFont typeface="Wingdings" panose="05000000000000000000" pitchFamily="2" charset="2"/>
              <a:buChar char="§"/>
            </a:pPr>
            <a:r>
              <a:rPr lang="en-US" sz="2000" dirty="0"/>
              <a:t>Ha</a:t>
            </a:r>
            <a:r>
              <a:rPr lang="en-CA" sz="2000" dirty="0" err="1"/>
              <a:t>ve</a:t>
            </a:r>
            <a:r>
              <a:rPr lang="en-CA" sz="2000" dirty="0"/>
              <a:t> you found what you are looking for?</a:t>
            </a:r>
          </a:p>
          <a:p>
            <a:pPr marL="0" indent="0">
              <a:buNone/>
            </a:pPr>
            <a:endParaRPr lang="en-US" sz="2400" dirty="0"/>
          </a:p>
          <a:p>
            <a:pPr>
              <a:buFont typeface="Wingdings" panose="05000000000000000000" pitchFamily="2" charset="2"/>
              <a:buChar char="§"/>
            </a:pPr>
            <a:r>
              <a:rPr lang="en-US" sz="2400" dirty="0"/>
              <a:t>T</a:t>
            </a:r>
            <a:r>
              <a:rPr lang="en-CA" sz="2400" dirty="0"/>
              <a:t>o what extent is the purpose of the Church to find happiness?</a:t>
            </a:r>
          </a:p>
          <a:p>
            <a:pPr lvl="0">
              <a:buFont typeface="Wingdings" panose="05000000000000000000" pitchFamily="2" charset="2"/>
              <a:buChar char="§"/>
            </a:pPr>
            <a:endParaRPr lang="en-US" sz="2800" dirty="0"/>
          </a:p>
          <a:p>
            <a:pPr lvl="0">
              <a:buFont typeface="Wingdings" panose="05000000000000000000" pitchFamily="2" charset="2"/>
              <a:buChar char="§"/>
            </a:pPr>
            <a:endParaRPr lang="en-US" sz="2800" dirty="0"/>
          </a:p>
        </p:txBody>
      </p:sp>
      <p:sp>
        <p:nvSpPr>
          <p:cNvPr id="4" name="TextBox 3"/>
          <p:cNvSpPr txBox="1"/>
          <p:nvPr/>
        </p:nvSpPr>
        <p:spPr>
          <a:xfrm>
            <a:off x="1" y="5626064"/>
            <a:ext cx="9144000" cy="1200329"/>
          </a:xfrm>
          <a:prstGeom prst="rect">
            <a:avLst/>
          </a:prstGeom>
          <a:noFill/>
        </p:spPr>
        <p:txBody>
          <a:bodyPr wrap="square" rtlCol="0">
            <a:spAutoFit/>
          </a:bodyPr>
          <a:lstStyle/>
          <a:p>
            <a:pPr marL="285750" lvl="0" indent="-285750">
              <a:buFont typeface="Arial" panose="020B0604020202020204" pitchFamily="34" charset="0"/>
              <a:buChar char="•"/>
            </a:pPr>
            <a:r>
              <a:rPr lang="en-CA" dirty="0">
                <a:solidFill>
                  <a:schemeClr val="tx1">
                    <a:lumMod val="75000"/>
                  </a:schemeClr>
                </a:solidFill>
              </a:rPr>
              <a:t>If the discussion gets too off topic, find the commonality with then topic or just reset back.</a:t>
            </a:r>
          </a:p>
          <a:p>
            <a:pPr marL="285750" lvl="0" indent="-285750">
              <a:buFont typeface="Arial" panose="020B0604020202020204" pitchFamily="34" charset="0"/>
              <a:buChar char="•"/>
            </a:pPr>
            <a:r>
              <a:rPr lang="en-CA" dirty="0">
                <a:solidFill>
                  <a:schemeClr val="tx1">
                    <a:lumMod val="75000"/>
                  </a:schemeClr>
                </a:solidFill>
              </a:rPr>
              <a:t>Try to get the widest perspectives from all the group.</a:t>
            </a:r>
          </a:p>
          <a:p>
            <a:pPr marL="285750" lvl="0" indent="-285750">
              <a:buFont typeface="Arial" panose="020B0604020202020204" pitchFamily="34" charset="0"/>
              <a:buChar char="•"/>
            </a:pPr>
            <a:r>
              <a:rPr lang="en-CA" dirty="0">
                <a:solidFill>
                  <a:schemeClr val="tx1">
                    <a:lumMod val="75000"/>
                  </a:schemeClr>
                </a:solidFill>
              </a:rPr>
              <a:t>Tease out good ideas</a:t>
            </a:r>
          </a:p>
          <a:p>
            <a:pPr marL="285750" lvl="0" indent="-285750">
              <a:buFont typeface="Arial" panose="020B0604020202020204" pitchFamily="34" charset="0"/>
              <a:buChar char="•"/>
            </a:pPr>
            <a:r>
              <a:rPr lang="en-CA" dirty="0">
                <a:solidFill>
                  <a:schemeClr val="tx1">
                    <a:lumMod val="75000"/>
                  </a:schemeClr>
                </a:solidFill>
              </a:rPr>
              <a:t>Provide a summary of your answers</a:t>
            </a:r>
          </a:p>
        </p:txBody>
      </p:sp>
    </p:spTree>
    <p:extLst>
      <p:ext uri="{BB962C8B-B14F-4D97-AF65-F5344CB8AC3E}">
        <p14:creationId xmlns:p14="http://schemas.microsoft.com/office/powerpoint/2010/main" val="3134395368"/>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Break!</a:t>
            </a:r>
            <a:endParaRPr lang="en-CA" dirty="0"/>
          </a:p>
        </p:txBody>
      </p:sp>
      <p:sp>
        <p:nvSpPr>
          <p:cNvPr id="3" name="Content Placeholder 2"/>
          <p:cNvSpPr>
            <a:spLocks noGrp="1"/>
          </p:cNvSpPr>
          <p:nvPr>
            <p:ph idx="1"/>
          </p:nvPr>
        </p:nvSpPr>
        <p:spPr/>
        <p:txBody>
          <a:bodyPr>
            <a:normAutofit/>
          </a:bodyPr>
          <a:lstStyle/>
          <a:p>
            <a:pPr marL="0" lvl="0" indent="0">
              <a:buNone/>
            </a:pPr>
            <a:r>
              <a:rPr lang="en-US" dirty="0"/>
              <a:t>Come back in 10 min</a:t>
            </a:r>
            <a:endParaRPr lang="en-CA" dirty="0"/>
          </a:p>
        </p:txBody>
      </p:sp>
      <p:pic>
        <p:nvPicPr>
          <p:cNvPr id="4" name="Picture 3">
            <a:extLst>
              <a:ext uri="{FF2B5EF4-FFF2-40B4-BE49-F238E27FC236}">
                <a16:creationId xmlns:a16="http://schemas.microsoft.com/office/drawing/2014/main" id="{A9B3894B-CBE5-4AE7-BF01-5FCC42BF76B0}"/>
              </a:ext>
            </a:extLst>
          </p:cNvPr>
          <p:cNvPicPr>
            <a:picLocks noChangeAspect="1"/>
          </p:cNvPicPr>
          <p:nvPr/>
        </p:nvPicPr>
        <p:blipFill>
          <a:blip r:embed="rId2"/>
          <a:stretch>
            <a:fillRect/>
          </a:stretch>
        </p:blipFill>
        <p:spPr>
          <a:xfrm>
            <a:off x="2781208" y="2225003"/>
            <a:ext cx="3581584" cy="4261069"/>
          </a:xfrm>
          <a:prstGeom prst="rect">
            <a:avLst/>
          </a:prstGeom>
        </p:spPr>
      </p:pic>
    </p:spTree>
    <p:extLst>
      <p:ext uri="{BB962C8B-B14F-4D97-AF65-F5344CB8AC3E}">
        <p14:creationId xmlns:p14="http://schemas.microsoft.com/office/powerpoint/2010/main" val="1986213468"/>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Discussion </a:t>
            </a:r>
            <a:endParaRPr lang="en-CA" dirty="0"/>
          </a:p>
        </p:txBody>
      </p:sp>
      <p:sp>
        <p:nvSpPr>
          <p:cNvPr id="3" name="Content Placeholder 2"/>
          <p:cNvSpPr>
            <a:spLocks noGrp="1"/>
          </p:cNvSpPr>
          <p:nvPr>
            <p:ph idx="1"/>
          </p:nvPr>
        </p:nvSpPr>
        <p:spPr>
          <a:xfrm>
            <a:off x="122945" y="1600200"/>
            <a:ext cx="8859690" cy="4525963"/>
          </a:xfrm>
        </p:spPr>
        <p:txBody>
          <a:bodyPr>
            <a:normAutofit/>
          </a:bodyPr>
          <a:lstStyle/>
          <a:p>
            <a:pPr marL="0" indent="0">
              <a:buNone/>
            </a:pPr>
            <a:r>
              <a:rPr lang="en-CA" sz="2800" dirty="0"/>
              <a:t>"My happiness grows in direct proportion to my acceptance, and in inverse proportion to my expectations."</a:t>
            </a:r>
          </a:p>
          <a:p>
            <a:endParaRPr lang="en-US" sz="2800" dirty="0"/>
          </a:p>
          <a:p>
            <a:r>
              <a:rPr lang="en-US" sz="2800" dirty="0"/>
              <a:t>Acceptance vs expectation vs duty vs resignation</a:t>
            </a:r>
          </a:p>
          <a:p>
            <a:pPr marL="457200" lvl="1" indent="0">
              <a:buNone/>
            </a:pPr>
            <a:r>
              <a:rPr lang="en-US" sz="2400" dirty="0"/>
              <a:t>(Emotion, will, neither ?)</a:t>
            </a:r>
          </a:p>
          <a:p>
            <a:endParaRPr lang="en-US" sz="2800"/>
          </a:p>
          <a:p>
            <a:r>
              <a:rPr lang="en-US" sz="2800"/>
              <a:t>To </a:t>
            </a:r>
            <a:r>
              <a:rPr lang="en-US" sz="2800" dirty="0"/>
              <a:t>what extent do we shape our acceptance and expectations?  To what extent do others around us shape them? </a:t>
            </a:r>
          </a:p>
          <a:p>
            <a:endParaRPr lang="en-US" sz="2800" dirty="0"/>
          </a:p>
          <a:p>
            <a:endParaRPr lang="en-US" sz="2800" dirty="0"/>
          </a:p>
          <a:p>
            <a:pPr marL="0" lvl="0" indent="0" algn="ctr">
              <a:buNone/>
            </a:pPr>
            <a:endParaRPr lang="en-US" dirty="0"/>
          </a:p>
          <a:p>
            <a:pPr marL="0" lvl="0" indent="0">
              <a:buNone/>
            </a:pPr>
            <a:endParaRPr lang="en-CA" dirty="0"/>
          </a:p>
        </p:txBody>
      </p:sp>
    </p:spTree>
    <p:extLst>
      <p:ext uri="{BB962C8B-B14F-4D97-AF65-F5344CB8AC3E}">
        <p14:creationId xmlns:p14="http://schemas.microsoft.com/office/powerpoint/2010/main" val="2128680917"/>
      </p:ext>
    </p:extLst>
  </p:cSld>
  <p:clrMapOvr>
    <a:masterClrMapping/>
  </p:clrMapOvr>
  <p:transition spd="slow">
    <p:cover/>
  </p:transition>
</p:sld>
</file>

<file path=ppt/theme/theme1.xml><?xml version="1.0" encoding="utf-8"?>
<a:theme xmlns:a="http://schemas.openxmlformats.org/drawingml/2006/main" name="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6801</TotalTime>
  <Words>716</Words>
  <Application>Microsoft Office PowerPoint</Application>
  <PresentationFormat>On-screen Show (4:3)</PresentationFormat>
  <Paragraphs>96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Wingdings</vt:lpstr>
      <vt:lpstr> Black </vt:lpstr>
      <vt:lpstr>Happiness: Self-Help/Self-Aware</vt:lpstr>
      <vt:lpstr>Introductions</vt:lpstr>
      <vt:lpstr>Why We Are Here</vt:lpstr>
      <vt:lpstr>PowerPoint Presentation</vt:lpstr>
      <vt:lpstr>The Happiness Project</vt:lpstr>
      <vt:lpstr>The Happiness Project:  What’s wrong with it?</vt:lpstr>
      <vt:lpstr>Discussion</vt:lpstr>
      <vt:lpstr>Break!</vt:lpstr>
      <vt:lpstr>Discussion </vt:lpstr>
      <vt:lpstr>Discussion </vt:lpstr>
      <vt:lpstr>Next time</vt:lpstr>
      <vt:lpstr>Wendy and Larry’s Ideas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Disenchantment of the World</dc:title>
  <dc:creator>MacBookPro</dc:creator>
  <cp:lastModifiedBy>Stefan Wosilius</cp:lastModifiedBy>
  <cp:revision>67</cp:revision>
  <dcterms:created xsi:type="dcterms:W3CDTF">2017-09-13T01:18:37Z</dcterms:created>
  <dcterms:modified xsi:type="dcterms:W3CDTF">2018-01-02T01:37:55Z</dcterms:modified>
</cp:coreProperties>
</file>