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4" r:id="rId3"/>
    <p:sldId id="263" r:id="rId4"/>
    <p:sldId id="266" r:id="rId5"/>
    <p:sldId id="272" r:id="rId6"/>
    <p:sldId id="276" r:id="rId7"/>
    <p:sldId id="278" r:id="rId8"/>
    <p:sldId id="277" r:id="rId9"/>
    <p:sldId id="267" r:id="rId10"/>
    <p:sldId id="279" r:id="rId11"/>
    <p:sldId id="268" r:id="rId12"/>
    <p:sldId id="270"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F7E15D-E94D-475B-B44C-A162DC61DBBF}">
          <p14:sldIdLst>
            <p14:sldId id="256"/>
            <p14:sldId id="264"/>
            <p14:sldId id="263"/>
            <p14:sldId id="266"/>
            <p14:sldId id="272"/>
            <p14:sldId id="276"/>
            <p14:sldId id="278"/>
            <p14:sldId id="277"/>
            <p14:sldId id="267"/>
            <p14:sldId id="279"/>
            <p14:sldId id="268"/>
            <p14:sldId id="270"/>
            <p14:sldId id="271"/>
          </p14:sldIdLst>
        </p14:section>
        <p14:section name="Questions" id="{41553899-22AE-424A-AC36-01C601E021B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57" d="100"/>
          <a:sy n="157" d="100"/>
        </p:scale>
        <p:origin x="190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A9EB20-8D33-41C1-B896-6EEFDD3468B3}" type="datetimeFigureOut">
              <a:rPr lang="en-CA" smtClean="0"/>
              <a:t>2018-01-01</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1F416B-29CF-4788-81AE-1215CE0B2EA5}" type="slidenum">
              <a:rPr lang="en-CA" smtClean="0"/>
              <a:t>‹#›</a:t>
            </a:fld>
            <a:endParaRPr lang="en-CA"/>
          </a:p>
        </p:txBody>
      </p:sp>
    </p:spTree>
    <p:extLst>
      <p:ext uri="{BB962C8B-B14F-4D97-AF65-F5344CB8AC3E}">
        <p14:creationId xmlns:p14="http://schemas.microsoft.com/office/powerpoint/2010/main" val="3742206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71F416B-29CF-4788-81AE-1215CE0B2EA5}" type="slidenum">
              <a:rPr lang="en-CA" smtClean="0"/>
              <a:t>5</a:t>
            </a:fld>
            <a:endParaRPr lang="en-CA"/>
          </a:p>
        </p:txBody>
      </p:sp>
    </p:spTree>
    <p:extLst>
      <p:ext uri="{BB962C8B-B14F-4D97-AF65-F5344CB8AC3E}">
        <p14:creationId xmlns:p14="http://schemas.microsoft.com/office/powerpoint/2010/main" val="3086190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2018-01-01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2018-01-01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2018-01-01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2018-01-01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2018-01-01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2018-01-01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2018-01-01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2018-01-01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2018-01-01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2018-01-01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2018-01-01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2018-01-01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oGab38pKscw&amp;t=2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Power of Materialism</a:t>
            </a:r>
          </a:p>
        </p:txBody>
      </p:sp>
      <p:sp>
        <p:nvSpPr>
          <p:cNvPr id="3" name="Subtitle 2"/>
          <p:cNvSpPr>
            <a:spLocks noGrp="1"/>
          </p:cNvSpPr>
          <p:nvPr>
            <p:ph type="subTitle" idx="1"/>
          </p:nvPr>
        </p:nvSpPr>
        <p:spPr/>
        <p:txBody>
          <a:bodyPr/>
          <a:lstStyle/>
          <a:p>
            <a:r>
              <a:rPr lang="en-US" dirty="0"/>
              <a:t>Gateway Baptist Church</a:t>
            </a:r>
          </a:p>
          <a:p>
            <a:r>
              <a:rPr lang="en-US" dirty="0"/>
              <a:t>20 November 2017</a:t>
            </a:r>
          </a:p>
        </p:txBody>
      </p:sp>
    </p:spTree>
    <p:extLst>
      <p:ext uri="{BB962C8B-B14F-4D97-AF65-F5344CB8AC3E}">
        <p14:creationId xmlns:p14="http://schemas.microsoft.com/office/powerpoint/2010/main" val="2828159351"/>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Discussion</a:t>
            </a:r>
            <a:endParaRPr lang="en-CA" dirty="0"/>
          </a:p>
        </p:txBody>
      </p:sp>
      <p:sp>
        <p:nvSpPr>
          <p:cNvPr id="3" name="Content Placeholder 2"/>
          <p:cNvSpPr>
            <a:spLocks noGrp="1"/>
          </p:cNvSpPr>
          <p:nvPr>
            <p:ph idx="1"/>
          </p:nvPr>
        </p:nvSpPr>
        <p:spPr>
          <a:xfrm>
            <a:off x="457200" y="1287534"/>
            <a:ext cx="8229600" cy="5425932"/>
          </a:xfrm>
        </p:spPr>
        <p:txBody>
          <a:bodyPr>
            <a:normAutofit/>
          </a:bodyPr>
          <a:lstStyle/>
          <a:p>
            <a:pPr marL="0" indent="0">
              <a:lnSpc>
                <a:spcPct val="110000"/>
              </a:lnSpc>
              <a:buNone/>
            </a:pPr>
            <a:r>
              <a:rPr lang="en-US" sz="2400" dirty="0"/>
              <a:t>Marketing: Every purchase represents something.</a:t>
            </a:r>
          </a:p>
          <a:p>
            <a:pPr>
              <a:buFont typeface="Wingdings" panose="05000000000000000000" pitchFamily="2" charset="2"/>
              <a:buChar char="§"/>
            </a:pPr>
            <a:r>
              <a:rPr lang="en-US" sz="2000" dirty="0"/>
              <a:t>Quality of life, practicality, class &amp; culture, hope</a:t>
            </a:r>
          </a:p>
          <a:p>
            <a:pPr>
              <a:buFont typeface="Wingdings" panose="05000000000000000000" pitchFamily="2" charset="2"/>
              <a:buChar char="§"/>
            </a:pPr>
            <a:r>
              <a:rPr lang="en-US" sz="2000" dirty="0"/>
              <a:t>Example: Kitchen gadgets that seem practical but don’t get used.</a:t>
            </a:r>
          </a:p>
          <a:p>
            <a:pPr>
              <a:buFont typeface="Wingdings" panose="05000000000000000000" pitchFamily="2" charset="2"/>
              <a:buChar char="§"/>
            </a:pPr>
            <a:r>
              <a:rPr lang="en-US" sz="2000" dirty="0"/>
              <a:t>Example: I want to be proud of my home to visitors</a:t>
            </a:r>
          </a:p>
          <a:p>
            <a:pPr marL="0" indent="0">
              <a:buNone/>
            </a:pPr>
            <a:r>
              <a:rPr lang="en-US" sz="2400" dirty="0"/>
              <a:t>Which purchases represent, which don’t represent something?</a:t>
            </a:r>
          </a:p>
          <a:p>
            <a:pPr marL="0" indent="0">
              <a:buNone/>
            </a:pPr>
            <a:endParaRPr lang="en-US" sz="2400" dirty="0"/>
          </a:p>
          <a:p>
            <a:pPr marL="0" indent="0">
              <a:buNone/>
            </a:pPr>
            <a:r>
              <a:rPr lang="en-US" sz="2400" dirty="0"/>
              <a:t>Needs vs wants:</a:t>
            </a:r>
          </a:p>
          <a:p>
            <a:pPr>
              <a:buFont typeface="Wingdings" panose="05000000000000000000" pitchFamily="2" charset="2"/>
              <a:buChar char="§"/>
            </a:pPr>
            <a:r>
              <a:rPr lang="en-US" sz="2400" dirty="0"/>
              <a:t>If </a:t>
            </a:r>
            <a:r>
              <a:rPr lang="en-US" sz="2000" dirty="0"/>
              <a:t>I am saving up for it, do I need it? (Apparently not.)</a:t>
            </a:r>
          </a:p>
          <a:p>
            <a:pPr>
              <a:buFont typeface="Wingdings" panose="05000000000000000000" pitchFamily="2" charset="2"/>
              <a:buChar char="§"/>
            </a:pPr>
            <a:r>
              <a:rPr lang="en-US" sz="2000" dirty="0"/>
              <a:t>If I have a hard time paying it off, do I need it?</a:t>
            </a:r>
          </a:p>
          <a:p>
            <a:pPr>
              <a:buFont typeface="Wingdings" panose="05000000000000000000" pitchFamily="2" charset="2"/>
              <a:buChar char="§"/>
            </a:pPr>
            <a:r>
              <a:rPr lang="en-US" sz="2000" dirty="0"/>
              <a:t>How can I exchange my wants to satisfy others’ needs?</a:t>
            </a:r>
          </a:p>
          <a:p>
            <a:pPr marL="0" indent="0">
              <a:buNone/>
            </a:pPr>
            <a:endParaRPr lang="en-US" sz="2400" dirty="0"/>
          </a:p>
          <a:p>
            <a:pPr marL="0" indent="0">
              <a:buNone/>
            </a:pPr>
            <a:r>
              <a:rPr lang="en-US" sz="2400" dirty="0"/>
              <a:t>Should we give to the extent that we become poor?  Where is the line?</a:t>
            </a:r>
            <a:endParaRPr lang="en-CA" sz="2400" dirty="0"/>
          </a:p>
          <a:p>
            <a:pPr lvl="0">
              <a:buFont typeface="Wingdings" panose="05000000000000000000" pitchFamily="2" charset="2"/>
              <a:buChar char="§"/>
            </a:pPr>
            <a:endParaRPr lang="en-US" sz="2800" dirty="0"/>
          </a:p>
          <a:p>
            <a:pPr lvl="0">
              <a:buFont typeface="Wingdings" panose="05000000000000000000" pitchFamily="2" charset="2"/>
              <a:buChar char="§"/>
            </a:pPr>
            <a:endParaRPr lang="en-US" sz="2800" dirty="0"/>
          </a:p>
        </p:txBody>
      </p:sp>
    </p:spTree>
    <p:extLst>
      <p:ext uri="{BB962C8B-B14F-4D97-AF65-F5344CB8AC3E}">
        <p14:creationId xmlns:p14="http://schemas.microsoft.com/office/powerpoint/2010/main" val="535587129"/>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Break!</a:t>
            </a:r>
            <a:endParaRPr lang="en-CA" dirty="0"/>
          </a:p>
        </p:txBody>
      </p:sp>
      <p:sp>
        <p:nvSpPr>
          <p:cNvPr id="3" name="Content Placeholder 2"/>
          <p:cNvSpPr>
            <a:spLocks noGrp="1"/>
          </p:cNvSpPr>
          <p:nvPr>
            <p:ph idx="1"/>
          </p:nvPr>
        </p:nvSpPr>
        <p:spPr/>
        <p:txBody>
          <a:bodyPr>
            <a:normAutofit/>
          </a:bodyPr>
          <a:lstStyle/>
          <a:p>
            <a:pPr marL="0" lvl="0" indent="0">
              <a:buNone/>
            </a:pPr>
            <a:r>
              <a:rPr lang="en-US" dirty="0"/>
              <a:t>Come back in 10 min</a:t>
            </a:r>
            <a:endParaRPr lang="en-CA" dirty="0"/>
          </a:p>
        </p:txBody>
      </p:sp>
      <p:pic>
        <p:nvPicPr>
          <p:cNvPr id="7" name="Picture 6">
            <a:extLst>
              <a:ext uri="{FF2B5EF4-FFF2-40B4-BE49-F238E27FC236}">
                <a16:creationId xmlns:a16="http://schemas.microsoft.com/office/drawing/2014/main" id="{321F09D6-3E57-4371-BBC6-61C485F5E390}"/>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769017" y="1209256"/>
            <a:ext cx="4177354" cy="5495788"/>
          </a:xfrm>
          <a:prstGeom prst="rect">
            <a:avLst/>
          </a:prstGeom>
        </p:spPr>
      </p:pic>
    </p:spTree>
    <p:extLst>
      <p:ext uri="{BB962C8B-B14F-4D97-AF65-F5344CB8AC3E}">
        <p14:creationId xmlns:p14="http://schemas.microsoft.com/office/powerpoint/2010/main" val="1986213468"/>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Next time</a:t>
            </a:r>
            <a:endParaRPr lang="en-CA" dirty="0"/>
          </a:p>
        </p:txBody>
      </p:sp>
      <p:sp>
        <p:nvSpPr>
          <p:cNvPr id="3" name="Content Placeholder 2"/>
          <p:cNvSpPr>
            <a:spLocks noGrp="1"/>
          </p:cNvSpPr>
          <p:nvPr>
            <p:ph idx="1"/>
          </p:nvPr>
        </p:nvSpPr>
        <p:spPr/>
        <p:txBody>
          <a:bodyPr>
            <a:normAutofit/>
          </a:bodyPr>
          <a:lstStyle/>
          <a:p>
            <a:r>
              <a:rPr lang="en-US" sz="2800" dirty="0"/>
              <a:t>Science and Miracles</a:t>
            </a:r>
          </a:p>
          <a:p>
            <a:r>
              <a:rPr lang="en-US" sz="2800" dirty="0"/>
              <a:t>Believing in Conspiracy Theories</a:t>
            </a:r>
          </a:p>
          <a:p>
            <a:r>
              <a:rPr lang="en-US" sz="2800" dirty="0"/>
              <a:t>Roles in the Fisher King</a:t>
            </a:r>
          </a:p>
          <a:p>
            <a:r>
              <a:rPr lang="en-US" sz="2800" dirty="0"/>
              <a:t>The End of Realism</a:t>
            </a:r>
          </a:p>
          <a:p>
            <a:r>
              <a:rPr lang="en-US" sz="2800" dirty="0"/>
              <a:t>Scientism</a:t>
            </a:r>
          </a:p>
          <a:p>
            <a:endParaRPr lang="en-US" sz="2800" dirty="0"/>
          </a:p>
          <a:p>
            <a:pPr marL="0" lvl="0" indent="0">
              <a:buNone/>
            </a:pPr>
            <a:endParaRPr lang="en-US" sz="2800" dirty="0"/>
          </a:p>
          <a:p>
            <a:pPr marL="0" lvl="0" indent="0" algn="ctr">
              <a:buNone/>
            </a:pPr>
            <a:endParaRPr lang="en-US" dirty="0"/>
          </a:p>
          <a:p>
            <a:pPr marL="0" lvl="0" indent="0">
              <a:buNone/>
            </a:pPr>
            <a:endParaRPr lang="en-CA" dirty="0"/>
          </a:p>
        </p:txBody>
      </p:sp>
    </p:spTree>
    <p:extLst>
      <p:ext uri="{BB962C8B-B14F-4D97-AF65-F5344CB8AC3E}">
        <p14:creationId xmlns:p14="http://schemas.microsoft.com/office/powerpoint/2010/main" val="4080526654"/>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Wendy and Larry’s Ideas</a:t>
            </a:r>
            <a:endParaRPr lang="en-CA" dirty="0"/>
          </a:p>
        </p:txBody>
      </p:sp>
      <p:sp>
        <p:nvSpPr>
          <p:cNvPr id="3" name="Content Placeholder 2"/>
          <p:cNvSpPr>
            <a:spLocks noGrp="1"/>
          </p:cNvSpPr>
          <p:nvPr>
            <p:ph idx="1"/>
          </p:nvPr>
        </p:nvSpPr>
        <p:spPr>
          <a:xfrm>
            <a:off x="0" y="1678368"/>
            <a:ext cx="9144000" cy="5167834"/>
          </a:xfrm>
        </p:spPr>
        <p:txBody>
          <a:bodyPr>
            <a:normAutofit fontScale="47500" lnSpcReduction="20000"/>
          </a:bodyPr>
          <a:lstStyle/>
          <a:p>
            <a:pPr marL="514350" lvl="0" indent="-514350">
              <a:buFont typeface="+mj-lt"/>
              <a:buAutoNum type="arabicPeriod"/>
            </a:pPr>
            <a:r>
              <a:rPr lang="en-CA" dirty="0"/>
              <a:t>Does our faith need to be tested to minister in our secular world?</a:t>
            </a:r>
          </a:p>
          <a:p>
            <a:pPr marL="514350" lvl="0" indent="-514350">
              <a:buFont typeface="+mj-lt"/>
              <a:buAutoNum type="arabicPeriod"/>
            </a:pPr>
            <a:r>
              <a:rPr lang="en-CA" dirty="0"/>
              <a:t>Should we, as Christ followers, always be optimistic, no matter what is happening in our own personal lives or in the world?</a:t>
            </a:r>
          </a:p>
          <a:p>
            <a:pPr marL="514350" lvl="0" indent="-514350">
              <a:buFont typeface="+mj-lt"/>
              <a:buAutoNum type="arabicPeriod"/>
            </a:pPr>
            <a:r>
              <a:rPr lang="en-CA" dirty="0"/>
              <a:t>Is there a problem with Christians buying into conspiracy theories?  Should we avoid them and why?</a:t>
            </a:r>
          </a:p>
          <a:p>
            <a:pPr marL="514350" lvl="0" indent="-514350">
              <a:buFont typeface="+mj-lt"/>
              <a:buAutoNum type="arabicPeriod"/>
            </a:pPr>
            <a:r>
              <a:rPr lang="en-CA" dirty="0"/>
              <a:t>Why are we tempted to put our hope in political and social agencies?</a:t>
            </a:r>
          </a:p>
          <a:p>
            <a:pPr marL="514350" lvl="0" indent="-514350">
              <a:buFont typeface="+mj-lt"/>
              <a:buAutoNum type="arabicPeriod"/>
            </a:pPr>
            <a:r>
              <a:rPr lang="en-CA" dirty="0"/>
              <a:t>Is Biblical humility a forgotten (or even distained) virtue?</a:t>
            </a:r>
          </a:p>
          <a:p>
            <a:pPr marL="514350" lvl="0" indent="-514350">
              <a:buFont typeface="+mj-lt"/>
              <a:buAutoNum type="arabicPeriod"/>
            </a:pPr>
            <a:r>
              <a:rPr lang="en-CA" dirty="0"/>
              <a:t>How do we counter spiritual contamination in our lives?</a:t>
            </a:r>
          </a:p>
          <a:p>
            <a:pPr marL="514350" lvl="0" indent="-514350">
              <a:buFont typeface="+mj-lt"/>
              <a:buAutoNum type="arabicPeriod"/>
            </a:pPr>
            <a:r>
              <a:rPr lang="en-CA" dirty="0"/>
              <a:t>Is “compromise” a dirty word?  When is compromise bad and when is it acceptable or good?</a:t>
            </a:r>
          </a:p>
          <a:p>
            <a:pPr marL="514350" lvl="0" indent="-514350">
              <a:buFont typeface="+mj-lt"/>
              <a:buAutoNum type="arabicPeriod"/>
            </a:pPr>
            <a:r>
              <a:rPr lang="en-CA" dirty="0"/>
              <a:t>Why is it more important to be faithful than to be successful?</a:t>
            </a:r>
          </a:p>
          <a:p>
            <a:pPr marL="514350" lvl="0" indent="-514350">
              <a:buFont typeface="+mj-lt"/>
              <a:buAutoNum type="arabicPeriod"/>
            </a:pPr>
            <a:r>
              <a:rPr lang="en-CA" dirty="0"/>
              <a:t>Can the short-term success of the wicked be God’s Will?</a:t>
            </a:r>
          </a:p>
          <a:p>
            <a:pPr marL="514350" lvl="0" indent="-514350">
              <a:buFont typeface="+mj-lt"/>
              <a:buAutoNum type="arabicPeriod"/>
            </a:pPr>
            <a:r>
              <a:rPr lang="en-CA" dirty="0"/>
              <a:t>Why do we ignore what God forbids?</a:t>
            </a:r>
          </a:p>
          <a:p>
            <a:pPr marL="514350" lvl="0" indent="-514350">
              <a:buFont typeface="+mj-lt"/>
              <a:buAutoNum type="arabicPeriod"/>
            </a:pPr>
            <a:r>
              <a:rPr lang="en-CA" dirty="0"/>
              <a:t>How will we manage as, Christ followers, as our society and culture becomes increasingly hostile toward Christianity and Christian values?</a:t>
            </a:r>
          </a:p>
          <a:p>
            <a:pPr marL="514350" lvl="0" indent="-514350">
              <a:buFont typeface="+mj-lt"/>
              <a:buAutoNum type="arabicPeriod"/>
            </a:pPr>
            <a:r>
              <a:rPr lang="en-CA" dirty="0"/>
              <a:t>In our society and, at times in our churches, Bible values are not only rejected, it seems as if they are being attacked on every front.  How do we, as Christ followers, respond?</a:t>
            </a:r>
          </a:p>
          <a:p>
            <a:pPr marL="514350" lvl="0" indent="-514350">
              <a:buFont typeface="+mj-lt"/>
              <a:buAutoNum type="arabicPeriod"/>
            </a:pPr>
            <a:r>
              <a:rPr lang="en-CA" dirty="0"/>
              <a:t>One person stated: “I am not afraid to die; I just want to be the one who will decide when and how.”  How should we, as Christ followers, respond to this?</a:t>
            </a:r>
          </a:p>
          <a:p>
            <a:pPr marL="514350" lvl="0" indent="-514350">
              <a:buFont typeface="+mj-lt"/>
              <a:buAutoNum type="arabicPeriod"/>
            </a:pPr>
            <a:r>
              <a:rPr lang="en-CA" dirty="0"/>
              <a:t>Is political correctness paralyzing our churches and culture?</a:t>
            </a:r>
          </a:p>
          <a:p>
            <a:pPr marL="514350" lvl="0" indent="-514350">
              <a:buFont typeface="+mj-lt"/>
              <a:buAutoNum type="arabicPeriod"/>
            </a:pPr>
            <a:r>
              <a:rPr lang="en-CA" dirty="0"/>
              <a:t>Is diversity good or bad for community cohesion?  Diversity – gender, racial, ethnic or whatever is good?  Companies that put a priority on the innovative are worth more when women hold top leadership positions.  Fair or unfair?</a:t>
            </a:r>
          </a:p>
          <a:p>
            <a:pPr marL="514350" lvl="0" indent="-514350">
              <a:buFont typeface="+mj-lt"/>
              <a:buAutoNum type="arabicPeriod"/>
            </a:pPr>
            <a:r>
              <a:rPr lang="en-CA" dirty="0"/>
              <a:t>Are we experiencing compassion fatigue as we are exposed to overwhelming needs in our society?</a:t>
            </a:r>
          </a:p>
          <a:p>
            <a:pPr marL="514350" lvl="0" indent="-514350">
              <a:buFont typeface="+mj-lt"/>
              <a:buAutoNum type="arabicPeriod"/>
            </a:pPr>
            <a:r>
              <a:rPr lang="en-CA" dirty="0"/>
              <a:t>Gender challenges affecting churches and how do we respond?</a:t>
            </a:r>
          </a:p>
        </p:txBody>
      </p:sp>
    </p:spTree>
    <p:extLst>
      <p:ext uri="{BB962C8B-B14F-4D97-AF65-F5344CB8AC3E}">
        <p14:creationId xmlns:p14="http://schemas.microsoft.com/office/powerpoint/2010/main" val="4110067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Introductions</a:t>
            </a:r>
          </a:p>
        </p:txBody>
      </p:sp>
      <p:sp>
        <p:nvSpPr>
          <p:cNvPr id="3" name="Content Placeholder 2"/>
          <p:cNvSpPr>
            <a:spLocks noGrp="1"/>
          </p:cNvSpPr>
          <p:nvPr>
            <p:ph idx="1"/>
          </p:nvPr>
        </p:nvSpPr>
        <p:spPr/>
        <p:txBody>
          <a:bodyPr>
            <a:normAutofit/>
          </a:bodyPr>
          <a:lstStyle/>
          <a:p>
            <a:pPr>
              <a:lnSpc>
                <a:spcPct val="110000"/>
              </a:lnSpc>
            </a:pPr>
            <a:endParaRPr lang="en-US" dirty="0"/>
          </a:p>
          <a:p>
            <a:pPr marL="0" indent="0">
              <a:lnSpc>
                <a:spcPct val="110000"/>
              </a:lnSpc>
              <a:buNone/>
            </a:pPr>
            <a:r>
              <a:rPr lang="en-US" dirty="0"/>
              <a:t>What is your name?</a:t>
            </a:r>
          </a:p>
          <a:p>
            <a:pPr marL="0" indent="0">
              <a:lnSpc>
                <a:spcPct val="110000"/>
              </a:lnSpc>
              <a:buNone/>
            </a:pPr>
            <a:r>
              <a:rPr lang="en-US" dirty="0"/>
              <a:t>In a word (or two): How was your day?</a:t>
            </a:r>
          </a:p>
          <a:p>
            <a:pPr marL="0" indent="0">
              <a:lnSpc>
                <a:spcPct val="110000"/>
              </a:lnSpc>
              <a:buNone/>
            </a:pPr>
            <a:endParaRPr lang="en-CA" dirty="0"/>
          </a:p>
        </p:txBody>
      </p:sp>
    </p:spTree>
    <p:extLst>
      <p:ext uri="{BB962C8B-B14F-4D97-AF65-F5344CB8AC3E}">
        <p14:creationId xmlns:p14="http://schemas.microsoft.com/office/powerpoint/2010/main" val="4160472455"/>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We Are Here</a:t>
            </a:r>
          </a:p>
        </p:txBody>
      </p:sp>
      <p:sp>
        <p:nvSpPr>
          <p:cNvPr id="3" name="Content Placeholder 2"/>
          <p:cNvSpPr>
            <a:spLocks noGrp="1"/>
          </p:cNvSpPr>
          <p:nvPr>
            <p:ph idx="1"/>
          </p:nvPr>
        </p:nvSpPr>
        <p:spPr/>
        <p:txBody>
          <a:bodyPr>
            <a:normAutofit/>
          </a:bodyPr>
          <a:lstStyle/>
          <a:p>
            <a:pPr marL="457200" lvl="1" indent="0">
              <a:buNone/>
            </a:pPr>
            <a:r>
              <a:rPr lang="en-US" dirty="0"/>
              <a:t>October 31</a:t>
            </a:r>
            <a:r>
              <a:rPr lang="en-US" baseline="30000" dirty="0"/>
              <a:t>st</a:t>
            </a:r>
            <a:r>
              <a:rPr lang="en-US" dirty="0"/>
              <a:t> 1517 – The biggest change in the relationship between the church and Western culture</a:t>
            </a:r>
          </a:p>
          <a:p>
            <a:pPr marL="457200" lvl="1" indent="0">
              <a:buNone/>
            </a:pPr>
            <a:endParaRPr lang="en-US" dirty="0"/>
          </a:p>
          <a:p>
            <a:pPr marL="457200" lvl="1" indent="0">
              <a:buNone/>
            </a:pPr>
            <a:r>
              <a:rPr lang="en-US" dirty="0"/>
              <a:t>N</a:t>
            </a:r>
            <a:r>
              <a:rPr lang="en-CA" dirty="0"/>
              <a:t>ow – The second biggest change (?)</a:t>
            </a:r>
          </a:p>
          <a:p>
            <a:pPr marL="457200" lvl="1" indent="0">
              <a:buNone/>
            </a:pPr>
            <a:endParaRPr lang="en-US" dirty="0"/>
          </a:p>
          <a:p>
            <a:pPr marL="457200" lvl="1" indent="0">
              <a:buNone/>
            </a:pPr>
            <a:r>
              <a:rPr lang="en-US" dirty="0"/>
              <a:t>T</a:t>
            </a:r>
            <a:r>
              <a:rPr lang="en-CA" dirty="0"/>
              <a:t>he future – Western culture fails or The Gospel saves it</a:t>
            </a:r>
          </a:p>
        </p:txBody>
      </p:sp>
    </p:spTree>
    <p:extLst>
      <p:ext uri="{BB962C8B-B14F-4D97-AF65-F5344CB8AC3E}">
        <p14:creationId xmlns:p14="http://schemas.microsoft.com/office/powerpoint/2010/main" val="3462454251"/>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Power of Materialism</a:t>
            </a:r>
          </a:p>
        </p:txBody>
      </p:sp>
      <p:sp>
        <p:nvSpPr>
          <p:cNvPr id="3" name="Content Placeholder 2"/>
          <p:cNvSpPr>
            <a:spLocks noGrp="1"/>
          </p:cNvSpPr>
          <p:nvPr>
            <p:ph idx="1"/>
          </p:nvPr>
        </p:nvSpPr>
        <p:spPr>
          <a:xfrm>
            <a:off x="457200" y="1173972"/>
            <a:ext cx="8229600" cy="4952192"/>
          </a:xfrm>
        </p:spPr>
        <p:txBody>
          <a:bodyPr>
            <a:normAutofit/>
          </a:bodyPr>
          <a:lstStyle/>
          <a:p>
            <a:pPr marL="0" indent="0">
              <a:lnSpc>
                <a:spcPct val="110000"/>
              </a:lnSpc>
              <a:buNone/>
            </a:pPr>
            <a:endParaRPr lang="en-US" dirty="0"/>
          </a:p>
          <a:p>
            <a:pPr marL="0" indent="0">
              <a:lnSpc>
                <a:spcPct val="110000"/>
              </a:lnSpc>
              <a:buNone/>
            </a:pPr>
            <a:r>
              <a:rPr lang="en-US" dirty="0"/>
              <a:t>Why “Power”?</a:t>
            </a:r>
          </a:p>
          <a:p>
            <a:pPr marL="0" indent="0">
              <a:lnSpc>
                <a:spcPct val="110000"/>
              </a:lnSpc>
              <a:buNone/>
            </a:pPr>
            <a:r>
              <a:rPr lang="en-US" dirty="0"/>
              <a:t>Jesus says so.  (And so does scientific studies.)</a:t>
            </a:r>
          </a:p>
        </p:txBody>
      </p:sp>
    </p:spTree>
    <p:extLst>
      <p:ext uri="{BB962C8B-B14F-4D97-AF65-F5344CB8AC3E}">
        <p14:creationId xmlns:p14="http://schemas.microsoft.com/office/powerpoint/2010/main" val="3245195182"/>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Growth of Materialism: timeline</a:t>
            </a:r>
          </a:p>
        </p:txBody>
      </p:sp>
      <p:sp>
        <p:nvSpPr>
          <p:cNvPr id="3" name="Content Placeholder 2"/>
          <p:cNvSpPr>
            <a:spLocks noGrp="1"/>
          </p:cNvSpPr>
          <p:nvPr>
            <p:ph idx="1"/>
          </p:nvPr>
        </p:nvSpPr>
        <p:spPr>
          <a:xfrm>
            <a:off x="422031" y="1175657"/>
            <a:ext cx="8264769" cy="4950507"/>
          </a:xfrm>
        </p:spPr>
        <p:txBody>
          <a:bodyPr>
            <a:normAutofit fontScale="92500" lnSpcReduction="10000"/>
          </a:bodyPr>
          <a:lstStyle/>
          <a:p>
            <a:pPr marL="0" indent="0">
              <a:lnSpc>
                <a:spcPct val="110000"/>
              </a:lnSpc>
              <a:buNone/>
            </a:pPr>
            <a:endParaRPr lang="en-US" sz="1100" dirty="0"/>
          </a:p>
          <a:p>
            <a:pPr marL="0" indent="0">
              <a:lnSpc>
                <a:spcPct val="110000"/>
              </a:lnSpc>
              <a:buNone/>
            </a:pPr>
            <a:r>
              <a:rPr lang="en-US" sz="2400" dirty="0"/>
              <a:t>Adam Smith The Wealth of Nations</a:t>
            </a:r>
            <a:r>
              <a:rPr lang="en-US" sz="2200" dirty="0"/>
              <a:t> </a:t>
            </a:r>
            <a:r>
              <a:rPr lang="en-US" sz="2200" dirty="0">
                <a:solidFill>
                  <a:schemeClr val="tx1">
                    <a:lumMod val="85000"/>
                  </a:schemeClr>
                </a:solidFill>
              </a:rPr>
              <a:t>(1776)</a:t>
            </a:r>
          </a:p>
          <a:p>
            <a:pPr marL="400050" lvl="1" indent="0">
              <a:lnSpc>
                <a:spcPct val="110000"/>
              </a:lnSpc>
              <a:buNone/>
            </a:pPr>
            <a:r>
              <a:rPr lang="en-US" sz="2000" dirty="0"/>
              <a:t>Wealth comes from consumerism</a:t>
            </a:r>
          </a:p>
          <a:p>
            <a:pPr marL="400050" lvl="1" indent="0">
              <a:lnSpc>
                <a:spcPct val="110000"/>
              </a:lnSpc>
              <a:buNone/>
            </a:pPr>
            <a:endParaRPr lang="en-US" sz="1100" dirty="0"/>
          </a:p>
          <a:p>
            <a:pPr marL="0" indent="0">
              <a:lnSpc>
                <a:spcPct val="110000"/>
              </a:lnSpc>
              <a:buNone/>
            </a:pPr>
            <a:r>
              <a:rPr lang="en-US" sz="2400" dirty="0"/>
              <a:t>Suburbs </a:t>
            </a:r>
            <a:r>
              <a:rPr lang="en-US" sz="2200" dirty="0">
                <a:solidFill>
                  <a:schemeClr val="tx1">
                    <a:lumMod val="85000"/>
                  </a:schemeClr>
                </a:solidFill>
              </a:rPr>
              <a:t>(1880 – 1970)</a:t>
            </a:r>
          </a:p>
          <a:p>
            <a:pPr marL="400050" lvl="1" indent="0">
              <a:lnSpc>
                <a:spcPct val="110000"/>
              </a:lnSpc>
              <a:buNone/>
            </a:pPr>
            <a:r>
              <a:rPr lang="en-US" sz="2000" dirty="0"/>
              <a:t>You can have your own estate</a:t>
            </a:r>
          </a:p>
          <a:p>
            <a:pPr marL="400050" lvl="1" indent="0">
              <a:lnSpc>
                <a:spcPct val="110000"/>
              </a:lnSpc>
              <a:buNone/>
            </a:pPr>
            <a:endParaRPr lang="en-US" sz="1100" dirty="0"/>
          </a:p>
          <a:p>
            <a:pPr marL="0" indent="0">
              <a:lnSpc>
                <a:spcPct val="110000"/>
              </a:lnSpc>
              <a:buNone/>
            </a:pPr>
            <a:r>
              <a:rPr lang="en-US" sz="2400" dirty="0"/>
              <a:t>Henry Ford </a:t>
            </a:r>
            <a:r>
              <a:rPr lang="en-US" sz="2200" dirty="0">
                <a:solidFill>
                  <a:schemeClr val="tx1">
                    <a:lumMod val="85000"/>
                  </a:schemeClr>
                </a:solidFill>
              </a:rPr>
              <a:t>(1890 – 1910)</a:t>
            </a:r>
          </a:p>
          <a:p>
            <a:pPr marL="400050" lvl="1" indent="0">
              <a:lnSpc>
                <a:spcPct val="110000"/>
              </a:lnSpc>
              <a:buNone/>
            </a:pPr>
            <a:r>
              <a:rPr lang="en-US" sz="2000" dirty="0"/>
              <a:t>Cars for everyone</a:t>
            </a:r>
          </a:p>
          <a:p>
            <a:pPr marL="400050" lvl="1" indent="0">
              <a:lnSpc>
                <a:spcPct val="110000"/>
              </a:lnSpc>
              <a:buNone/>
            </a:pPr>
            <a:endParaRPr lang="en-US" sz="1100" dirty="0"/>
          </a:p>
          <a:p>
            <a:pPr marL="0" indent="0">
              <a:lnSpc>
                <a:spcPct val="110000"/>
              </a:lnSpc>
              <a:buNone/>
            </a:pPr>
            <a:r>
              <a:rPr lang="en-US" sz="2400" dirty="0"/>
              <a:t>Edward Bernays </a:t>
            </a:r>
            <a:r>
              <a:rPr lang="en-US" sz="2200" dirty="0">
                <a:solidFill>
                  <a:schemeClr val="tx1">
                    <a:lumMod val="85000"/>
                  </a:schemeClr>
                </a:solidFill>
              </a:rPr>
              <a:t>(1920s to 1950s)</a:t>
            </a:r>
          </a:p>
          <a:p>
            <a:pPr marL="400050" lvl="1" indent="0">
              <a:lnSpc>
                <a:spcPct val="110000"/>
              </a:lnSpc>
              <a:buNone/>
            </a:pPr>
            <a:r>
              <a:rPr lang="en-US" sz="2000" dirty="0"/>
              <a:t>Your life can be better with stuff</a:t>
            </a:r>
          </a:p>
          <a:p>
            <a:pPr marL="400050" lvl="1" indent="0">
              <a:lnSpc>
                <a:spcPct val="110000"/>
              </a:lnSpc>
              <a:buNone/>
            </a:pPr>
            <a:endParaRPr lang="en-US" sz="1100" dirty="0"/>
          </a:p>
          <a:p>
            <a:pPr marL="0" indent="0">
              <a:lnSpc>
                <a:spcPct val="110000"/>
              </a:lnSpc>
              <a:buNone/>
            </a:pPr>
            <a:r>
              <a:rPr lang="en-US" sz="2400" dirty="0"/>
              <a:t>George W Bush </a:t>
            </a:r>
            <a:r>
              <a:rPr lang="en-US" sz="2200" dirty="0">
                <a:solidFill>
                  <a:schemeClr val="tx1">
                    <a:lumMod val="85000"/>
                  </a:schemeClr>
                </a:solidFill>
              </a:rPr>
              <a:t>(shortly after Sept 11, 2001)</a:t>
            </a:r>
          </a:p>
          <a:p>
            <a:pPr marL="400050" lvl="1" indent="0">
              <a:lnSpc>
                <a:spcPct val="110000"/>
              </a:lnSpc>
              <a:buNone/>
            </a:pPr>
            <a:r>
              <a:rPr lang="en-US" sz="2000" dirty="0"/>
              <a:t>The most patriotic thing you can do is to shop</a:t>
            </a:r>
            <a:endParaRPr lang="en-CA" sz="2000" dirty="0"/>
          </a:p>
        </p:txBody>
      </p:sp>
      <p:pic>
        <p:nvPicPr>
          <p:cNvPr id="5" name="Picture 4">
            <a:extLst>
              <a:ext uri="{FF2B5EF4-FFF2-40B4-BE49-F238E27FC236}">
                <a16:creationId xmlns:a16="http://schemas.microsoft.com/office/drawing/2014/main" id="{6E6ADB79-A2FE-4D41-B75C-D181C4083438}"/>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324316" y="1882104"/>
            <a:ext cx="4819684" cy="3226737"/>
          </a:xfrm>
          <a:prstGeom prst="rect">
            <a:avLst/>
          </a:prstGeom>
        </p:spPr>
      </p:pic>
    </p:spTree>
    <p:extLst>
      <p:ext uri="{BB962C8B-B14F-4D97-AF65-F5344CB8AC3E}">
        <p14:creationId xmlns:p14="http://schemas.microsoft.com/office/powerpoint/2010/main" val="4190077960"/>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High Price of Materialism</a:t>
            </a:r>
          </a:p>
        </p:txBody>
      </p:sp>
      <p:sp>
        <p:nvSpPr>
          <p:cNvPr id="3" name="Content Placeholder 2"/>
          <p:cNvSpPr>
            <a:spLocks noGrp="1"/>
          </p:cNvSpPr>
          <p:nvPr>
            <p:ph idx="1"/>
          </p:nvPr>
        </p:nvSpPr>
        <p:spPr>
          <a:xfrm>
            <a:off x="457200" y="1173972"/>
            <a:ext cx="8229600" cy="4952192"/>
          </a:xfrm>
        </p:spPr>
        <p:txBody>
          <a:bodyPr>
            <a:normAutofit/>
          </a:bodyPr>
          <a:lstStyle/>
          <a:p>
            <a:pPr marL="0" indent="0">
              <a:lnSpc>
                <a:spcPct val="110000"/>
              </a:lnSpc>
              <a:buNone/>
            </a:pPr>
            <a:endParaRPr lang="en-US" dirty="0"/>
          </a:p>
          <a:p>
            <a:pPr>
              <a:lnSpc>
                <a:spcPct val="110000"/>
              </a:lnSpc>
            </a:pPr>
            <a:endParaRPr lang="en-US" dirty="0"/>
          </a:p>
          <a:p>
            <a:pPr marL="0" indent="0">
              <a:lnSpc>
                <a:spcPct val="110000"/>
              </a:lnSpc>
              <a:buNone/>
            </a:pPr>
            <a:r>
              <a:rPr lang="en-US" sz="2400" dirty="0">
                <a:hlinkClick r:id="rId2"/>
              </a:rPr>
              <a:t>https://www.youtube.com/watch?v=oGab38pKscw&amp;t=2s</a:t>
            </a:r>
            <a:r>
              <a:rPr lang="en-US" sz="2400" dirty="0"/>
              <a:t> </a:t>
            </a:r>
          </a:p>
        </p:txBody>
      </p:sp>
      <p:sp>
        <p:nvSpPr>
          <p:cNvPr id="4" name="Content Placeholder 2">
            <a:extLst>
              <a:ext uri="{FF2B5EF4-FFF2-40B4-BE49-F238E27FC236}">
                <a16:creationId xmlns:a16="http://schemas.microsoft.com/office/drawing/2014/main" id="{B841610A-4109-4A97-8C50-78177F3F97FF}"/>
              </a:ext>
            </a:extLst>
          </p:cNvPr>
          <p:cNvSpPr txBox="1">
            <a:spLocks/>
          </p:cNvSpPr>
          <p:nvPr/>
        </p:nvSpPr>
        <p:spPr>
          <a:xfrm>
            <a:off x="609600" y="1326372"/>
            <a:ext cx="8229600" cy="495219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buFont typeface="Arial" pitchFamily="34" charset="0"/>
              <a:buNone/>
            </a:pPr>
            <a:endParaRPr lang="en-US" sz="2800" dirty="0"/>
          </a:p>
        </p:txBody>
      </p:sp>
    </p:spTree>
    <p:extLst>
      <p:ext uri="{BB962C8B-B14F-4D97-AF65-F5344CB8AC3E}">
        <p14:creationId xmlns:p14="http://schemas.microsoft.com/office/powerpoint/2010/main" val="3379583302"/>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Power of Materialism</a:t>
            </a:r>
          </a:p>
        </p:txBody>
      </p:sp>
      <p:sp>
        <p:nvSpPr>
          <p:cNvPr id="3" name="Content Placeholder 2"/>
          <p:cNvSpPr>
            <a:spLocks noGrp="1"/>
          </p:cNvSpPr>
          <p:nvPr>
            <p:ph idx="1"/>
          </p:nvPr>
        </p:nvSpPr>
        <p:spPr>
          <a:xfrm>
            <a:off x="457200" y="1173972"/>
            <a:ext cx="8229600" cy="4952192"/>
          </a:xfrm>
        </p:spPr>
        <p:txBody>
          <a:bodyPr>
            <a:normAutofit/>
          </a:bodyPr>
          <a:lstStyle/>
          <a:p>
            <a:pPr marL="0" indent="0">
              <a:lnSpc>
                <a:spcPct val="110000"/>
              </a:lnSpc>
              <a:buNone/>
            </a:pPr>
            <a:endParaRPr lang="en-US" dirty="0"/>
          </a:p>
          <a:p>
            <a:pPr>
              <a:lnSpc>
                <a:spcPct val="110000"/>
              </a:lnSpc>
            </a:pPr>
            <a:endParaRPr lang="en-US" dirty="0"/>
          </a:p>
          <a:p>
            <a:pPr marL="0" indent="0">
              <a:lnSpc>
                <a:spcPct val="110000"/>
              </a:lnSpc>
              <a:buNone/>
            </a:pPr>
            <a:endParaRPr lang="en-US" dirty="0"/>
          </a:p>
        </p:txBody>
      </p:sp>
      <p:sp>
        <p:nvSpPr>
          <p:cNvPr id="4" name="Content Placeholder 2">
            <a:extLst>
              <a:ext uri="{FF2B5EF4-FFF2-40B4-BE49-F238E27FC236}">
                <a16:creationId xmlns:a16="http://schemas.microsoft.com/office/drawing/2014/main" id="{B841610A-4109-4A97-8C50-78177F3F97FF}"/>
              </a:ext>
            </a:extLst>
          </p:cNvPr>
          <p:cNvSpPr txBox="1">
            <a:spLocks/>
          </p:cNvSpPr>
          <p:nvPr/>
        </p:nvSpPr>
        <p:spPr>
          <a:xfrm>
            <a:off x="609600" y="1326372"/>
            <a:ext cx="8229600" cy="495219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buFont typeface="Arial" pitchFamily="34" charset="0"/>
              <a:buNone/>
            </a:pPr>
            <a:r>
              <a:rPr lang="en-US" dirty="0"/>
              <a:t>Possible Discussion directions:</a:t>
            </a:r>
          </a:p>
          <a:p>
            <a:pPr>
              <a:lnSpc>
                <a:spcPct val="110000"/>
              </a:lnSpc>
            </a:pPr>
            <a:r>
              <a:rPr lang="en-US" sz="2800" dirty="0"/>
              <a:t>Marketing manipulation</a:t>
            </a:r>
          </a:p>
          <a:p>
            <a:pPr>
              <a:lnSpc>
                <a:spcPct val="110000"/>
              </a:lnSpc>
            </a:pPr>
            <a:r>
              <a:rPr lang="en-US" sz="2800" dirty="0"/>
              <a:t>Minimalism</a:t>
            </a:r>
          </a:p>
          <a:p>
            <a:pPr>
              <a:lnSpc>
                <a:spcPct val="110000"/>
              </a:lnSpc>
            </a:pPr>
            <a:r>
              <a:rPr lang="en-US" sz="2800" dirty="0"/>
              <a:t>Environmentalism</a:t>
            </a:r>
          </a:p>
          <a:p>
            <a:pPr>
              <a:lnSpc>
                <a:spcPct val="110000"/>
              </a:lnSpc>
            </a:pPr>
            <a:r>
              <a:rPr lang="en-US" sz="2800" dirty="0"/>
              <a:t>Shopping as a dopamine addiction</a:t>
            </a:r>
          </a:p>
          <a:p>
            <a:pPr>
              <a:lnSpc>
                <a:spcPct val="110000"/>
              </a:lnSpc>
            </a:pPr>
            <a:r>
              <a:rPr lang="en-US" sz="2800" dirty="0"/>
              <a:t>Rising number of middle class worldwide</a:t>
            </a:r>
          </a:p>
          <a:p>
            <a:pPr>
              <a:lnSpc>
                <a:spcPct val="110000"/>
              </a:lnSpc>
            </a:pPr>
            <a:r>
              <a:rPr lang="en-US" sz="2800" dirty="0"/>
              <a:t>Envy</a:t>
            </a:r>
          </a:p>
        </p:txBody>
      </p:sp>
    </p:spTree>
    <p:extLst>
      <p:ext uri="{BB962C8B-B14F-4D97-AF65-F5344CB8AC3E}">
        <p14:creationId xmlns:p14="http://schemas.microsoft.com/office/powerpoint/2010/main" val="1521610099"/>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Power of Materialism</a:t>
            </a:r>
          </a:p>
        </p:txBody>
      </p:sp>
      <p:sp>
        <p:nvSpPr>
          <p:cNvPr id="3" name="Content Placeholder 2"/>
          <p:cNvSpPr>
            <a:spLocks noGrp="1"/>
          </p:cNvSpPr>
          <p:nvPr>
            <p:ph idx="1"/>
          </p:nvPr>
        </p:nvSpPr>
        <p:spPr>
          <a:xfrm>
            <a:off x="457200" y="1173972"/>
            <a:ext cx="8229600" cy="4952192"/>
          </a:xfrm>
        </p:spPr>
        <p:txBody>
          <a:bodyPr>
            <a:normAutofit/>
          </a:bodyPr>
          <a:lstStyle/>
          <a:p>
            <a:pPr marL="0" indent="0">
              <a:lnSpc>
                <a:spcPct val="110000"/>
              </a:lnSpc>
              <a:buNone/>
            </a:pPr>
            <a:endParaRPr lang="en-US" dirty="0"/>
          </a:p>
          <a:p>
            <a:pPr>
              <a:lnSpc>
                <a:spcPct val="110000"/>
              </a:lnSpc>
            </a:pPr>
            <a:endParaRPr lang="en-US" dirty="0"/>
          </a:p>
          <a:p>
            <a:pPr marL="0" indent="0">
              <a:lnSpc>
                <a:spcPct val="110000"/>
              </a:lnSpc>
              <a:buNone/>
            </a:pPr>
            <a:endParaRPr lang="en-US" dirty="0"/>
          </a:p>
        </p:txBody>
      </p:sp>
      <p:sp>
        <p:nvSpPr>
          <p:cNvPr id="4" name="Content Placeholder 2">
            <a:extLst>
              <a:ext uri="{FF2B5EF4-FFF2-40B4-BE49-F238E27FC236}">
                <a16:creationId xmlns:a16="http://schemas.microsoft.com/office/drawing/2014/main" id="{B841610A-4109-4A97-8C50-78177F3F97FF}"/>
              </a:ext>
            </a:extLst>
          </p:cNvPr>
          <p:cNvSpPr txBox="1">
            <a:spLocks/>
          </p:cNvSpPr>
          <p:nvPr/>
        </p:nvSpPr>
        <p:spPr>
          <a:xfrm>
            <a:off x="609600" y="1326372"/>
            <a:ext cx="8229600" cy="495219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buFont typeface="Arial" pitchFamily="34" charset="0"/>
              <a:buNone/>
            </a:pPr>
            <a:r>
              <a:rPr lang="en-US" dirty="0"/>
              <a:t>Am I materialistic when I …</a:t>
            </a:r>
          </a:p>
          <a:p>
            <a:r>
              <a:rPr lang="en-US" sz="2400" dirty="0"/>
              <a:t>buy thinking it increases my social status</a:t>
            </a:r>
          </a:p>
          <a:p>
            <a:pPr marL="0" indent="0">
              <a:buNone/>
            </a:pPr>
            <a:endParaRPr lang="en-US" sz="1000" dirty="0"/>
          </a:p>
          <a:p>
            <a:r>
              <a:rPr lang="en-US" sz="2400" dirty="0"/>
              <a:t>tell myself and others that I am buying for quality, but I am secretly going for status</a:t>
            </a:r>
          </a:p>
          <a:p>
            <a:pPr marL="0" indent="0">
              <a:buNone/>
            </a:pPr>
            <a:endParaRPr lang="en-US" sz="1000" dirty="0"/>
          </a:p>
          <a:p>
            <a:r>
              <a:rPr lang="en-US" sz="2400" dirty="0"/>
              <a:t>buy thinking to increase my class and culture</a:t>
            </a:r>
          </a:p>
          <a:p>
            <a:pPr marL="0" indent="0">
              <a:buNone/>
            </a:pPr>
            <a:endParaRPr lang="en-US" sz="1000" dirty="0"/>
          </a:p>
          <a:p>
            <a:r>
              <a:rPr lang="en-US" sz="2400" dirty="0"/>
              <a:t>think I am buying for quality only because of marketing</a:t>
            </a:r>
          </a:p>
          <a:p>
            <a:pPr marL="0" indent="0">
              <a:buNone/>
            </a:pPr>
            <a:endParaRPr lang="en-US" sz="1000" dirty="0"/>
          </a:p>
          <a:p>
            <a:r>
              <a:rPr lang="en-US" sz="2400" dirty="0"/>
              <a:t>save for my family and future without considering others</a:t>
            </a:r>
          </a:p>
        </p:txBody>
      </p:sp>
    </p:spTree>
    <p:extLst>
      <p:ext uri="{BB962C8B-B14F-4D97-AF65-F5344CB8AC3E}">
        <p14:creationId xmlns:p14="http://schemas.microsoft.com/office/powerpoint/2010/main" val="669738680"/>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Discussion</a:t>
            </a:r>
            <a:endParaRPr lang="en-CA" dirty="0"/>
          </a:p>
        </p:txBody>
      </p:sp>
      <p:sp>
        <p:nvSpPr>
          <p:cNvPr id="3" name="Content Placeholder 2"/>
          <p:cNvSpPr>
            <a:spLocks noGrp="1"/>
          </p:cNvSpPr>
          <p:nvPr>
            <p:ph idx="1"/>
          </p:nvPr>
        </p:nvSpPr>
        <p:spPr>
          <a:xfrm>
            <a:off x="457200" y="1287534"/>
            <a:ext cx="8229600" cy="5425932"/>
          </a:xfrm>
        </p:spPr>
        <p:txBody>
          <a:bodyPr>
            <a:normAutofit/>
          </a:bodyPr>
          <a:lstStyle/>
          <a:p>
            <a:pPr marL="0" indent="0">
              <a:lnSpc>
                <a:spcPct val="110000"/>
              </a:lnSpc>
              <a:buNone/>
            </a:pPr>
            <a:r>
              <a:rPr lang="en-US" sz="2400" dirty="0"/>
              <a:t>Marketing: Every purchase represents something.</a:t>
            </a:r>
            <a:endParaRPr lang="en-US" sz="2000" dirty="0"/>
          </a:p>
          <a:p>
            <a:pPr>
              <a:buFont typeface="Wingdings" panose="05000000000000000000" pitchFamily="2" charset="2"/>
              <a:buChar char="§"/>
            </a:pPr>
            <a:endParaRPr lang="en-US" sz="2000" dirty="0"/>
          </a:p>
          <a:p>
            <a:pPr>
              <a:buFont typeface="Wingdings" panose="05000000000000000000" pitchFamily="2" charset="2"/>
              <a:buChar char="§"/>
            </a:pPr>
            <a:endParaRPr lang="en-US" sz="2000" dirty="0"/>
          </a:p>
          <a:p>
            <a:pPr marL="0" indent="0">
              <a:buNone/>
            </a:pPr>
            <a:endParaRPr lang="en-US" sz="2000" dirty="0"/>
          </a:p>
          <a:p>
            <a:pPr marL="0" indent="0">
              <a:buNone/>
            </a:pPr>
            <a:r>
              <a:rPr lang="en-US" sz="2400" dirty="0"/>
              <a:t>Which purchases represent, which don’t represent something?</a:t>
            </a:r>
          </a:p>
          <a:p>
            <a:pPr marL="0" indent="0">
              <a:buNone/>
            </a:pPr>
            <a:endParaRPr lang="en-US" sz="2400" dirty="0"/>
          </a:p>
          <a:p>
            <a:pPr marL="0" indent="0">
              <a:buNone/>
            </a:pPr>
            <a:r>
              <a:rPr lang="en-US" sz="2400" dirty="0"/>
              <a:t>Needs vs wants:</a:t>
            </a:r>
          </a:p>
          <a:p>
            <a:pPr>
              <a:buFont typeface="Wingdings" panose="05000000000000000000" pitchFamily="2" charset="2"/>
              <a:buChar char="§"/>
            </a:pPr>
            <a:endParaRPr lang="en-US" sz="2400" dirty="0"/>
          </a:p>
          <a:p>
            <a:pPr>
              <a:buFont typeface="Wingdings" panose="05000000000000000000" pitchFamily="2" charset="2"/>
              <a:buChar char="§"/>
            </a:pPr>
            <a:endParaRPr lang="en-US" sz="2000" dirty="0"/>
          </a:p>
          <a:p>
            <a:pPr>
              <a:buFont typeface="Wingdings" panose="05000000000000000000" pitchFamily="2" charset="2"/>
              <a:buChar char="§"/>
            </a:pPr>
            <a:endParaRPr lang="en-US" sz="2000"/>
          </a:p>
          <a:p>
            <a:pPr marL="0" indent="0">
              <a:buNone/>
            </a:pPr>
            <a:endParaRPr lang="en-US" sz="2400" dirty="0"/>
          </a:p>
          <a:p>
            <a:pPr marL="0" indent="0">
              <a:buNone/>
            </a:pPr>
            <a:r>
              <a:rPr lang="en-US" sz="2400" dirty="0"/>
              <a:t>Should we give to the extent that we become poor?  Where is the line?</a:t>
            </a:r>
            <a:endParaRPr lang="en-CA" sz="2400" dirty="0"/>
          </a:p>
          <a:p>
            <a:pPr lvl="0">
              <a:buFont typeface="Wingdings" panose="05000000000000000000" pitchFamily="2" charset="2"/>
              <a:buChar char="§"/>
            </a:pPr>
            <a:endParaRPr lang="en-US" sz="2800" dirty="0"/>
          </a:p>
          <a:p>
            <a:pPr lvl="0">
              <a:buFont typeface="Wingdings" panose="05000000000000000000" pitchFamily="2" charset="2"/>
              <a:buChar char="§"/>
            </a:pPr>
            <a:endParaRPr lang="en-US" sz="2800" dirty="0"/>
          </a:p>
        </p:txBody>
      </p:sp>
    </p:spTree>
    <p:extLst>
      <p:ext uri="{BB962C8B-B14F-4D97-AF65-F5344CB8AC3E}">
        <p14:creationId xmlns:p14="http://schemas.microsoft.com/office/powerpoint/2010/main" val="3134395368"/>
      </p:ext>
    </p:extLst>
  </p:cSld>
  <p:clrMapOvr>
    <a:masterClrMapping/>
  </p:clrMapOvr>
  <p:transition spd="slow">
    <p:cover/>
  </p:transition>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Black .thmx</Template>
  <TotalTime>6985</TotalTime>
  <Words>779</Words>
  <Application>Microsoft Office PowerPoint</Application>
  <PresentationFormat>On-screen Show (4:3)</PresentationFormat>
  <Paragraphs>113</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Wingdings</vt:lpstr>
      <vt:lpstr> Black </vt:lpstr>
      <vt:lpstr>The Power of Materialism</vt:lpstr>
      <vt:lpstr>Introductions</vt:lpstr>
      <vt:lpstr>Why We Are Here</vt:lpstr>
      <vt:lpstr>The Power of Materialism</vt:lpstr>
      <vt:lpstr>Growth of Materialism: timeline</vt:lpstr>
      <vt:lpstr>The High Price of Materialism</vt:lpstr>
      <vt:lpstr>The Power of Materialism</vt:lpstr>
      <vt:lpstr>The Power of Materialism</vt:lpstr>
      <vt:lpstr>Discussion</vt:lpstr>
      <vt:lpstr>Discussion</vt:lpstr>
      <vt:lpstr>Break!</vt:lpstr>
      <vt:lpstr>Next time</vt:lpstr>
      <vt:lpstr>Wendy and Larry’s Ideas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Disenchantment of the World</dc:title>
  <dc:creator>MacBookPro</dc:creator>
  <cp:lastModifiedBy>Stefan Wosilius</cp:lastModifiedBy>
  <cp:revision>86</cp:revision>
  <dcterms:created xsi:type="dcterms:W3CDTF">2017-09-13T01:18:37Z</dcterms:created>
  <dcterms:modified xsi:type="dcterms:W3CDTF">2018-01-02T07:32:14Z</dcterms:modified>
</cp:coreProperties>
</file>