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4" r:id="rId3"/>
    <p:sldId id="288" r:id="rId4"/>
    <p:sldId id="286" r:id="rId5"/>
    <p:sldId id="280" r:id="rId6"/>
    <p:sldId id="281" r:id="rId7"/>
    <p:sldId id="287" r:id="rId8"/>
    <p:sldId id="285" r:id="rId9"/>
    <p:sldId id="266" r:id="rId10"/>
    <p:sldId id="283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F7E15D-E94D-475B-B44C-A162DC61DBBF}">
          <p14:sldIdLst>
            <p14:sldId id="256"/>
            <p14:sldId id="284"/>
            <p14:sldId id="288"/>
            <p14:sldId id="286"/>
            <p14:sldId id="280"/>
            <p14:sldId id="281"/>
            <p14:sldId id="287"/>
            <p14:sldId id="285"/>
            <p14:sldId id="266"/>
            <p14:sldId id="283"/>
            <p14:sldId id="270"/>
          </p14:sldIdLst>
        </p14:section>
        <p14:section name="Questions" id="{41553899-22AE-424A-AC36-01C601E021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7" d="100"/>
          <a:sy n="157" d="100"/>
        </p:scale>
        <p:origin x="19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deatrends.org/node/34" TargetMode="External"/><Relationship Id="rId3" Type="http://schemas.openxmlformats.org/officeDocument/2006/relationships/hyperlink" Target="http://www.ideatrends.org/gdg/pitches/progressive" TargetMode="External"/><Relationship Id="rId7" Type="http://schemas.openxmlformats.org/officeDocument/2006/relationships/hyperlink" Target="http://www.ideatrends.org/node/33" TargetMode="External"/><Relationship Id="rId2" Type="http://schemas.openxmlformats.org/officeDocument/2006/relationships/hyperlink" Target="http://www.ideatrends.org/gdg-pitches/FisherKing" TargetMode="External"/><Relationship Id="rId1" Type="http://schemas.openxmlformats.org/officeDocument/2006/relationships/hyperlink" Target="http://www.ideatrends.org/gdg-pitches" TargetMode="External"/><Relationship Id="rId6" Type="http://schemas.openxmlformats.org/officeDocument/2006/relationships/hyperlink" Target="http://www.ideatrends.org/gdg-pitches/scientism" TargetMode="External"/><Relationship Id="rId5" Type="http://schemas.openxmlformats.org/officeDocument/2006/relationships/hyperlink" Target="http://www.ideatrends.org/node/25" TargetMode="External"/><Relationship Id="rId4" Type="http://schemas.openxmlformats.org/officeDocument/2006/relationships/hyperlink" Target="http://www.ideatrends.org/gdg-pitches/ConspiracyTheories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deatrends.org/node/34" TargetMode="External"/><Relationship Id="rId3" Type="http://schemas.openxmlformats.org/officeDocument/2006/relationships/hyperlink" Target="http://www.ideatrends.org/gdg/pitches/progressive" TargetMode="External"/><Relationship Id="rId7" Type="http://schemas.openxmlformats.org/officeDocument/2006/relationships/hyperlink" Target="http://www.ideatrends.org/node/33" TargetMode="External"/><Relationship Id="rId2" Type="http://schemas.openxmlformats.org/officeDocument/2006/relationships/hyperlink" Target="http://www.ideatrends.org/gdg-pitches/FisherKing" TargetMode="External"/><Relationship Id="rId1" Type="http://schemas.openxmlformats.org/officeDocument/2006/relationships/hyperlink" Target="http://www.ideatrends.org/gdg-pitches" TargetMode="External"/><Relationship Id="rId6" Type="http://schemas.openxmlformats.org/officeDocument/2006/relationships/hyperlink" Target="http://www.ideatrends.org/gdg-pitches/scientism" TargetMode="External"/><Relationship Id="rId5" Type="http://schemas.openxmlformats.org/officeDocument/2006/relationships/hyperlink" Target="http://www.ideatrends.org/node/25" TargetMode="External"/><Relationship Id="rId4" Type="http://schemas.openxmlformats.org/officeDocument/2006/relationships/hyperlink" Target="http://www.ideatrends.org/gdg-pitches/ConspiracyTheorie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8E105-1062-4D29-8E9F-43021333954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97F44A-879D-4521-98C5-678E0A336A68}">
      <dgm:prSet/>
      <dgm:spPr>
        <a:noFill/>
      </dgm:spPr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http://www.ideatrends.org/gdg-pitches</a:t>
          </a:r>
          <a:r>
            <a:rPr lang="en-US" dirty="0"/>
            <a:t> </a:t>
          </a:r>
          <a:endParaRPr lang="en-CA" dirty="0"/>
        </a:p>
      </dgm:t>
    </dgm:pt>
    <dgm:pt modelId="{7DEE0662-DA4C-4AEE-A950-1C5FB0CE9B26}" type="parTrans" cxnId="{BEC9DE9E-F5C6-4F80-A1CA-843246AEE17F}">
      <dgm:prSet/>
      <dgm:spPr/>
      <dgm:t>
        <a:bodyPr/>
        <a:lstStyle/>
        <a:p>
          <a:endParaRPr lang="en-US"/>
        </a:p>
      </dgm:t>
    </dgm:pt>
    <dgm:pt modelId="{FE7364B5-D093-43B1-8C44-7A615F81A8DE}" type="sibTrans" cxnId="{BEC9DE9E-F5C6-4F80-A1CA-843246AEE17F}">
      <dgm:prSet/>
      <dgm:spPr/>
      <dgm:t>
        <a:bodyPr/>
        <a:lstStyle/>
        <a:p>
          <a:endParaRPr lang="en-US"/>
        </a:p>
      </dgm:t>
    </dgm:pt>
    <dgm:pt modelId="{2BFA0AA6-9FCC-411E-93C6-AE0220E07CE7}">
      <dgm:prSet/>
      <dgm:spPr>
        <a:noFill/>
      </dgm:spPr>
      <dgm:t>
        <a:bodyPr/>
        <a:lstStyle/>
        <a:p>
          <a:r>
            <a:rPr lang="en-US" dirty="0">
              <a:hlinkClick xmlns:r="http://schemas.openxmlformats.org/officeDocument/2006/relationships" r:id="rId2"/>
            </a:rPr>
            <a:t>Archetype Roles in the Fisher King</a:t>
          </a:r>
          <a:endParaRPr lang="en-CA" dirty="0"/>
        </a:p>
      </dgm:t>
    </dgm:pt>
    <dgm:pt modelId="{BA0DE3BE-4428-46DB-98EA-4A4F509EF32D}" type="parTrans" cxnId="{BC7DD30B-0FD9-441A-9F43-AF90F376E6AE}">
      <dgm:prSet/>
      <dgm:spPr/>
      <dgm:t>
        <a:bodyPr/>
        <a:lstStyle/>
        <a:p>
          <a:endParaRPr lang="en-US"/>
        </a:p>
      </dgm:t>
    </dgm:pt>
    <dgm:pt modelId="{44834395-87F6-4227-9F18-214259E8CBC4}" type="sibTrans" cxnId="{BC7DD30B-0FD9-441A-9F43-AF90F376E6AE}">
      <dgm:prSet/>
      <dgm:spPr/>
      <dgm:t>
        <a:bodyPr/>
        <a:lstStyle/>
        <a:p>
          <a:endParaRPr lang="en-US"/>
        </a:p>
      </dgm:t>
    </dgm:pt>
    <dgm:pt modelId="{AAAB1EA5-478C-4CC5-90C3-BB7AC5DEBC2C}">
      <dgm:prSet/>
      <dgm:spPr>
        <a:noFill/>
      </dgm:spPr>
      <dgm:t>
        <a:bodyPr/>
        <a:lstStyle/>
        <a:p>
          <a:r>
            <a:rPr lang="en-US" dirty="0">
              <a:hlinkClick xmlns:r="http://schemas.openxmlformats.org/officeDocument/2006/relationships" r:id="rId3"/>
            </a:rPr>
            <a:t>Being Traditional / Being Progressive</a:t>
          </a:r>
          <a:endParaRPr lang="en-CA" dirty="0"/>
        </a:p>
      </dgm:t>
    </dgm:pt>
    <dgm:pt modelId="{F83E12FE-A9BA-4EE0-BE39-2D23FC46E426}" type="parTrans" cxnId="{2F2D43C5-8932-4632-B067-87BCFA008BBC}">
      <dgm:prSet/>
      <dgm:spPr/>
      <dgm:t>
        <a:bodyPr/>
        <a:lstStyle/>
        <a:p>
          <a:endParaRPr lang="en-US"/>
        </a:p>
      </dgm:t>
    </dgm:pt>
    <dgm:pt modelId="{84720C32-55FD-4007-86B1-17D190FE4CF2}" type="sibTrans" cxnId="{2F2D43C5-8932-4632-B067-87BCFA008BBC}">
      <dgm:prSet/>
      <dgm:spPr/>
      <dgm:t>
        <a:bodyPr/>
        <a:lstStyle/>
        <a:p>
          <a:endParaRPr lang="en-US"/>
        </a:p>
      </dgm:t>
    </dgm:pt>
    <dgm:pt modelId="{AF6C3BBB-454A-462F-8C3D-6BD8FAEDC329}">
      <dgm:prSet/>
      <dgm:spPr>
        <a:noFill/>
      </dgm:spPr>
      <dgm:t>
        <a:bodyPr/>
        <a:lstStyle/>
        <a:p>
          <a:r>
            <a:rPr lang="en-US" dirty="0">
              <a:hlinkClick xmlns:r="http://schemas.openxmlformats.org/officeDocument/2006/relationships" r:id="rId4"/>
            </a:rPr>
            <a:t>Conspiracy Theories</a:t>
          </a:r>
          <a:endParaRPr lang="en-CA" dirty="0"/>
        </a:p>
      </dgm:t>
    </dgm:pt>
    <dgm:pt modelId="{F43C3B7A-C435-4C15-AF18-95B11529B517}" type="parTrans" cxnId="{F51FF9D6-2F9E-4D9B-BA17-335F5EEDE4DA}">
      <dgm:prSet/>
      <dgm:spPr/>
      <dgm:t>
        <a:bodyPr/>
        <a:lstStyle/>
        <a:p>
          <a:endParaRPr lang="en-US"/>
        </a:p>
      </dgm:t>
    </dgm:pt>
    <dgm:pt modelId="{43CA9A51-A17B-42DA-9C06-7E9350898480}" type="sibTrans" cxnId="{F51FF9D6-2F9E-4D9B-BA17-335F5EEDE4DA}">
      <dgm:prSet/>
      <dgm:spPr/>
      <dgm:t>
        <a:bodyPr/>
        <a:lstStyle/>
        <a:p>
          <a:endParaRPr lang="en-US"/>
        </a:p>
      </dgm:t>
    </dgm:pt>
    <dgm:pt modelId="{F95C43D3-DAC3-40A9-B7A1-1D5E56410993}">
      <dgm:prSet/>
      <dgm:spPr>
        <a:noFill/>
      </dgm:spPr>
      <dgm:t>
        <a:bodyPr/>
        <a:lstStyle/>
        <a:p>
          <a:r>
            <a:rPr lang="en-US">
              <a:hlinkClick xmlns:r="http://schemas.openxmlformats.org/officeDocument/2006/relationships" r:id="rId5"/>
            </a:rPr>
            <a:t>Evangelicalism Scorecard</a:t>
          </a:r>
          <a:endParaRPr lang="en-CA"/>
        </a:p>
      </dgm:t>
    </dgm:pt>
    <dgm:pt modelId="{FCCC49AF-6AA5-4FDF-99B3-8EBC561DAC00}" type="parTrans" cxnId="{D9AD4003-F438-4B01-AB6A-7931A42CBEE2}">
      <dgm:prSet/>
      <dgm:spPr/>
      <dgm:t>
        <a:bodyPr/>
        <a:lstStyle/>
        <a:p>
          <a:endParaRPr lang="en-US"/>
        </a:p>
      </dgm:t>
    </dgm:pt>
    <dgm:pt modelId="{BE78AF2D-E73D-49FF-A237-A4DFA5D309A4}" type="sibTrans" cxnId="{D9AD4003-F438-4B01-AB6A-7931A42CBEE2}">
      <dgm:prSet/>
      <dgm:spPr/>
      <dgm:t>
        <a:bodyPr/>
        <a:lstStyle/>
        <a:p>
          <a:endParaRPr lang="en-US"/>
        </a:p>
      </dgm:t>
    </dgm:pt>
    <dgm:pt modelId="{EB403268-10F5-4EE4-B07C-B2C3042BD5C6}">
      <dgm:prSet/>
      <dgm:spPr>
        <a:noFill/>
      </dgm:spPr>
      <dgm:t>
        <a:bodyPr/>
        <a:lstStyle/>
        <a:p>
          <a:r>
            <a:rPr lang="en-US">
              <a:hlinkClick xmlns:r="http://schemas.openxmlformats.org/officeDocument/2006/relationships" r:id="rId6"/>
            </a:rPr>
            <a:t>Scientism</a:t>
          </a:r>
          <a:endParaRPr lang="en-CA"/>
        </a:p>
      </dgm:t>
    </dgm:pt>
    <dgm:pt modelId="{887BAC27-5A6C-4494-A486-CAD5594C3F9B}" type="parTrans" cxnId="{AABDB089-87E2-461F-BEC2-22228D799C2C}">
      <dgm:prSet/>
      <dgm:spPr/>
      <dgm:t>
        <a:bodyPr/>
        <a:lstStyle/>
        <a:p>
          <a:endParaRPr lang="en-US"/>
        </a:p>
      </dgm:t>
    </dgm:pt>
    <dgm:pt modelId="{846E5BCA-BD73-4501-A300-2C114A575DCA}" type="sibTrans" cxnId="{AABDB089-87E2-461F-BEC2-22228D799C2C}">
      <dgm:prSet/>
      <dgm:spPr/>
      <dgm:t>
        <a:bodyPr/>
        <a:lstStyle/>
        <a:p>
          <a:endParaRPr lang="en-US"/>
        </a:p>
      </dgm:t>
    </dgm:pt>
    <dgm:pt modelId="{FAE7EEDB-21FA-4BAF-A2C1-4EEC56391735}">
      <dgm:prSet/>
      <dgm:spPr>
        <a:noFill/>
      </dgm:spPr>
      <dgm:t>
        <a:bodyPr/>
        <a:lstStyle/>
        <a:p>
          <a:r>
            <a:rPr lang="en-US">
              <a:hlinkClick xmlns:r="http://schemas.openxmlformats.org/officeDocument/2006/relationships" r:id="rId7"/>
            </a:rPr>
            <a:t>The End of Realism</a:t>
          </a:r>
          <a:endParaRPr lang="en-CA"/>
        </a:p>
      </dgm:t>
    </dgm:pt>
    <dgm:pt modelId="{F8F69B61-467F-4563-851A-A3FC344497C7}" type="parTrans" cxnId="{995A2C2D-5C91-49E4-8DBE-71E20C0B876F}">
      <dgm:prSet/>
      <dgm:spPr/>
      <dgm:t>
        <a:bodyPr/>
        <a:lstStyle/>
        <a:p>
          <a:endParaRPr lang="en-US"/>
        </a:p>
      </dgm:t>
    </dgm:pt>
    <dgm:pt modelId="{DE57872F-4056-4A19-B30C-807401F6FE33}" type="sibTrans" cxnId="{995A2C2D-5C91-49E4-8DBE-71E20C0B876F}">
      <dgm:prSet/>
      <dgm:spPr/>
      <dgm:t>
        <a:bodyPr/>
        <a:lstStyle/>
        <a:p>
          <a:endParaRPr lang="en-US"/>
        </a:p>
      </dgm:t>
    </dgm:pt>
    <dgm:pt modelId="{A704D454-4593-45AE-AB8B-3A17B6EE17FC}">
      <dgm:prSet/>
      <dgm:spPr>
        <a:noFill/>
      </dgm:spPr>
      <dgm:t>
        <a:bodyPr/>
        <a:lstStyle/>
        <a:p>
          <a:r>
            <a:rPr lang="en-US">
              <a:hlinkClick xmlns:r="http://schemas.openxmlformats.org/officeDocument/2006/relationships" r:id="rId8"/>
            </a:rPr>
            <a:t>Wendy and Larry’s Ideas</a:t>
          </a:r>
          <a:endParaRPr lang="en-CA"/>
        </a:p>
      </dgm:t>
    </dgm:pt>
    <dgm:pt modelId="{0459EA88-4ABB-41C0-93FF-3EAB623F4563}" type="parTrans" cxnId="{EF327A13-7090-4FD1-BF12-C0704B443516}">
      <dgm:prSet/>
      <dgm:spPr/>
      <dgm:t>
        <a:bodyPr/>
        <a:lstStyle/>
        <a:p>
          <a:endParaRPr lang="en-US"/>
        </a:p>
      </dgm:t>
    </dgm:pt>
    <dgm:pt modelId="{2193192F-B471-489B-8529-5A336E86DC88}" type="sibTrans" cxnId="{EF327A13-7090-4FD1-BF12-C0704B443516}">
      <dgm:prSet/>
      <dgm:spPr/>
      <dgm:t>
        <a:bodyPr/>
        <a:lstStyle/>
        <a:p>
          <a:endParaRPr lang="en-US"/>
        </a:p>
      </dgm:t>
    </dgm:pt>
    <dgm:pt modelId="{5107C019-E71B-4243-97ED-4E4910F2C3B9}" type="pres">
      <dgm:prSet presAssocID="{6C58E105-1062-4D29-8E9F-430213339543}" presName="Name0" presStyleCnt="0">
        <dgm:presLayoutVars>
          <dgm:dir/>
          <dgm:resizeHandles val="exact"/>
        </dgm:presLayoutVars>
      </dgm:prSet>
      <dgm:spPr/>
    </dgm:pt>
    <dgm:pt modelId="{C3A55407-F1E2-4D0E-BABC-0E8994C8BEE2}" type="pres">
      <dgm:prSet presAssocID="{DE97F44A-879D-4521-98C5-678E0A336A68}" presName="node" presStyleLbl="node1" presStyleIdx="0" presStyleCnt="1">
        <dgm:presLayoutVars>
          <dgm:bulletEnabled val="1"/>
        </dgm:presLayoutVars>
      </dgm:prSet>
      <dgm:spPr/>
    </dgm:pt>
  </dgm:ptLst>
  <dgm:cxnLst>
    <dgm:cxn modelId="{D9AD4003-F438-4B01-AB6A-7931A42CBEE2}" srcId="{DE97F44A-879D-4521-98C5-678E0A336A68}" destId="{F95C43D3-DAC3-40A9-B7A1-1D5E56410993}" srcOrd="3" destOrd="0" parTransId="{FCCC49AF-6AA5-4FDF-99B3-8EBC561DAC00}" sibTransId="{BE78AF2D-E73D-49FF-A237-A4DFA5D309A4}"/>
    <dgm:cxn modelId="{DDD3D809-2C74-477B-B009-81406DD0A023}" type="presOf" srcId="{EB403268-10F5-4EE4-B07C-B2C3042BD5C6}" destId="{C3A55407-F1E2-4D0E-BABC-0E8994C8BEE2}" srcOrd="0" destOrd="5" presId="urn:microsoft.com/office/officeart/2005/8/layout/process1"/>
    <dgm:cxn modelId="{BC7DD30B-0FD9-441A-9F43-AF90F376E6AE}" srcId="{DE97F44A-879D-4521-98C5-678E0A336A68}" destId="{2BFA0AA6-9FCC-411E-93C6-AE0220E07CE7}" srcOrd="0" destOrd="0" parTransId="{BA0DE3BE-4428-46DB-98EA-4A4F509EF32D}" sibTransId="{44834395-87F6-4227-9F18-214259E8CBC4}"/>
    <dgm:cxn modelId="{EF327A13-7090-4FD1-BF12-C0704B443516}" srcId="{DE97F44A-879D-4521-98C5-678E0A336A68}" destId="{A704D454-4593-45AE-AB8B-3A17B6EE17FC}" srcOrd="6" destOrd="0" parTransId="{0459EA88-4ABB-41C0-93FF-3EAB623F4563}" sibTransId="{2193192F-B471-489B-8529-5A336E86DC88}"/>
    <dgm:cxn modelId="{DEE86122-B142-4A0D-A40F-96EDCDDDD6CC}" type="presOf" srcId="{FAE7EEDB-21FA-4BAF-A2C1-4EEC56391735}" destId="{C3A55407-F1E2-4D0E-BABC-0E8994C8BEE2}" srcOrd="0" destOrd="6" presId="urn:microsoft.com/office/officeart/2005/8/layout/process1"/>
    <dgm:cxn modelId="{264E6629-9C70-4B58-A30F-E211391D8D3B}" type="presOf" srcId="{AF6C3BBB-454A-462F-8C3D-6BD8FAEDC329}" destId="{C3A55407-F1E2-4D0E-BABC-0E8994C8BEE2}" srcOrd="0" destOrd="3" presId="urn:microsoft.com/office/officeart/2005/8/layout/process1"/>
    <dgm:cxn modelId="{995A2C2D-5C91-49E4-8DBE-71E20C0B876F}" srcId="{DE97F44A-879D-4521-98C5-678E0A336A68}" destId="{FAE7EEDB-21FA-4BAF-A2C1-4EEC56391735}" srcOrd="5" destOrd="0" parTransId="{F8F69B61-467F-4563-851A-A3FC344497C7}" sibTransId="{DE57872F-4056-4A19-B30C-807401F6FE33}"/>
    <dgm:cxn modelId="{7C01FC39-411B-43A3-B322-3DD2A6624C5D}" type="presOf" srcId="{DE97F44A-879D-4521-98C5-678E0A336A68}" destId="{C3A55407-F1E2-4D0E-BABC-0E8994C8BEE2}" srcOrd="0" destOrd="0" presId="urn:microsoft.com/office/officeart/2005/8/layout/process1"/>
    <dgm:cxn modelId="{DCDDF35C-D4B0-4B1C-A3E9-CB3184F4552D}" type="presOf" srcId="{2BFA0AA6-9FCC-411E-93C6-AE0220E07CE7}" destId="{C3A55407-F1E2-4D0E-BABC-0E8994C8BEE2}" srcOrd="0" destOrd="1" presId="urn:microsoft.com/office/officeart/2005/8/layout/process1"/>
    <dgm:cxn modelId="{67569987-DCAA-49F7-821B-3947B613D040}" type="presOf" srcId="{AAAB1EA5-478C-4CC5-90C3-BB7AC5DEBC2C}" destId="{C3A55407-F1E2-4D0E-BABC-0E8994C8BEE2}" srcOrd="0" destOrd="2" presId="urn:microsoft.com/office/officeart/2005/8/layout/process1"/>
    <dgm:cxn modelId="{AABDB089-87E2-461F-BEC2-22228D799C2C}" srcId="{DE97F44A-879D-4521-98C5-678E0A336A68}" destId="{EB403268-10F5-4EE4-B07C-B2C3042BD5C6}" srcOrd="4" destOrd="0" parTransId="{887BAC27-5A6C-4494-A486-CAD5594C3F9B}" sibTransId="{846E5BCA-BD73-4501-A300-2C114A575DCA}"/>
    <dgm:cxn modelId="{BEC9DE9E-F5C6-4F80-A1CA-843246AEE17F}" srcId="{6C58E105-1062-4D29-8E9F-430213339543}" destId="{DE97F44A-879D-4521-98C5-678E0A336A68}" srcOrd="0" destOrd="0" parTransId="{7DEE0662-DA4C-4AEE-A950-1C5FB0CE9B26}" sibTransId="{FE7364B5-D093-43B1-8C44-7A615F81A8DE}"/>
    <dgm:cxn modelId="{1833DDBA-C893-48AC-BC58-D1664A85113C}" type="presOf" srcId="{F95C43D3-DAC3-40A9-B7A1-1D5E56410993}" destId="{C3A55407-F1E2-4D0E-BABC-0E8994C8BEE2}" srcOrd="0" destOrd="4" presId="urn:microsoft.com/office/officeart/2005/8/layout/process1"/>
    <dgm:cxn modelId="{D179B0BC-833B-4F32-AAF5-F1DC46D4F6A4}" type="presOf" srcId="{6C58E105-1062-4D29-8E9F-430213339543}" destId="{5107C019-E71B-4243-97ED-4E4910F2C3B9}" srcOrd="0" destOrd="0" presId="urn:microsoft.com/office/officeart/2005/8/layout/process1"/>
    <dgm:cxn modelId="{2F2D43C5-8932-4632-B067-87BCFA008BBC}" srcId="{DE97F44A-879D-4521-98C5-678E0A336A68}" destId="{AAAB1EA5-478C-4CC5-90C3-BB7AC5DEBC2C}" srcOrd="1" destOrd="0" parTransId="{F83E12FE-A9BA-4EE0-BE39-2D23FC46E426}" sibTransId="{84720C32-55FD-4007-86B1-17D190FE4CF2}"/>
    <dgm:cxn modelId="{F51FF9D6-2F9E-4D9B-BA17-335F5EEDE4DA}" srcId="{DE97F44A-879D-4521-98C5-678E0A336A68}" destId="{AF6C3BBB-454A-462F-8C3D-6BD8FAEDC329}" srcOrd="2" destOrd="0" parTransId="{F43C3B7A-C435-4C15-AF18-95B11529B517}" sibTransId="{43CA9A51-A17B-42DA-9C06-7E9350898480}"/>
    <dgm:cxn modelId="{33E61DDA-5CB8-41D4-98F2-DF1280029BFE}" type="presOf" srcId="{A704D454-4593-45AE-AB8B-3A17B6EE17FC}" destId="{C3A55407-F1E2-4D0E-BABC-0E8994C8BEE2}" srcOrd="0" destOrd="7" presId="urn:microsoft.com/office/officeart/2005/8/layout/process1"/>
    <dgm:cxn modelId="{DA94F144-E23D-40BF-9F7B-FE172D31CB46}" type="presParOf" srcId="{5107C019-E71B-4243-97ED-4E4910F2C3B9}" destId="{C3A55407-F1E2-4D0E-BABC-0E8994C8BEE2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55407-F1E2-4D0E-BABC-0E8994C8BEE2}">
      <dsp:nvSpPr>
        <dsp:cNvPr id="0" name=""/>
        <dsp:cNvSpPr/>
      </dsp:nvSpPr>
      <dsp:spPr>
        <a:xfrm>
          <a:off x="4018" y="0"/>
          <a:ext cx="8221563" cy="452596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hlinkClick xmlns:r="http://schemas.openxmlformats.org/officeDocument/2006/relationships" r:id="rId1"/>
            </a:rPr>
            <a:t>http://www.ideatrends.org/gdg-pitches</a:t>
          </a:r>
          <a:r>
            <a:rPr lang="en-US" sz="3700" kern="1200" dirty="0"/>
            <a:t> </a:t>
          </a:r>
          <a:endParaRPr lang="en-CA" sz="37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hlinkClick xmlns:r="http://schemas.openxmlformats.org/officeDocument/2006/relationships" r:id="rId2"/>
            </a:rPr>
            <a:t>Archetype Roles in the Fisher King</a:t>
          </a:r>
          <a:endParaRPr lang="en-CA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hlinkClick xmlns:r="http://schemas.openxmlformats.org/officeDocument/2006/relationships" r:id="rId3"/>
            </a:rPr>
            <a:t>Being Traditional / Being Progressive</a:t>
          </a:r>
          <a:endParaRPr lang="en-CA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hlinkClick xmlns:r="http://schemas.openxmlformats.org/officeDocument/2006/relationships" r:id="rId4"/>
            </a:rPr>
            <a:t>Conspiracy Theories</a:t>
          </a:r>
          <a:endParaRPr lang="en-CA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>
              <a:hlinkClick xmlns:r="http://schemas.openxmlformats.org/officeDocument/2006/relationships" r:id="rId5"/>
            </a:rPr>
            <a:t>Evangelicalism Scorecard</a:t>
          </a:r>
          <a:endParaRPr lang="en-CA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>
              <a:hlinkClick xmlns:r="http://schemas.openxmlformats.org/officeDocument/2006/relationships" r:id="rId6"/>
            </a:rPr>
            <a:t>Scientism</a:t>
          </a:r>
          <a:endParaRPr lang="en-CA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>
              <a:hlinkClick xmlns:r="http://schemas.openxmlformats.org/officeDocument/2006/relationships" r:id="rId7"/>
            </a:rPr>
            <a:t>The End of Realism</a:t>
          </a:r>
          <a:endParaRPr lang="en-CA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>
              <a:hlinkClick xmlns:r="http://schemas.openxmlformats.org/officeDocument/2006/relationships" r:id="rId8"/>
            </a:rPr>
            <a:t>Wendy and Larry’s Ideas</a:t>
          </a:r>
          <a:endParaRPr lang="en-CA" sz="2900" kern="1200"/>
        </a:p>
      </dsp:txBody>
      <dsp:txXfrm>
        <a:off x="136579" y="132561"/>
        <a:ext cx="7956441" cy="4260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EB20-8D33-41C1-B896-6EEFDD3468B3}" type="datetimeFigureOut">
              <a:rPr lang="en-CA" smtClean="0"/>
              <a:t>2018-01-14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F416B-29CF-4788-81AE-1215CE0B2E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220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F416B-29CF-4788-81AE-1215CE0B2EA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6657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Ex: Publicly denouncing other people’s sins, giving them an opportunity to repent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F416B-29CF-4788-81AE-1215CE0B2EA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46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2018-01-14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Traditional / Being Progressive (Christianity is both)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Gateway Baptist Church</a:t>
            </a:r>
          </a:p>
          <a:p>
            <a:r>
              <a:rPr lang="en-US" dirty="0"/>
              <a:t>15 January 2017</a:t>
            </a:r>
          </a:p>
        </p:txBody>
      </p:sp>
    </p:spTree>
    <p:extLst>
      <p:ext uri="{BB962C8B-B14F-4D97-AF65-F5344CB8AC3E}">
        <p14:creationId xmlns:p14="http://schemas.microsoft.com/office/powerpoint/2010/main" val="282815935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52753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endParaRPr lang="en-US" sz="24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Does it make sense to be traditional </a:t>
            </a:r>
            <a:r>
              <a:rPr lang="en-US" i="1" dirty="0"/>
              <a:t>and</a:t>
            </a:r>
            <a:r>
              <a:rPr lang="en-US" dirty="0"/>
              <a:t> progressive?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Give examples when we were traditional when we should be progressive and vice versa?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(Broader question) What kinds of situations call for being traditional or progressive?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How does understanding the difference help outside the Church?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600" i="1" dirty="0"/>
              <a:t>Tradition refuses to submit to the small and arrogant oligarchy of those who merely happen to be walking about.  </a:t>
            </a:r>
            <a:r>
              <a:rPr lang="en-US" sz="2600" dirty="0"/>
              <a:t>--G. K. Chesterton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6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/>
              <a:t> </a:t>
            </a:r>
            <a:r>
              <a:rPr lang="en-US" sz="2600" i="1" dirty="0"/>
              <a:t>A tradition without intelligence is not worth having. </a:t>
            </a:r>
            <a:r>
              <a:rPr lang="en-US" sz="2600" dirty="0"/>
              <a:t>-- T. S. Eliot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32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Next time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24BE46-8C0F-4384-A23E-ED1EC4AA4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725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526654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Our culture is changing drastically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The people of the Gospel 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discern to cross the minefield of changed ideas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show the light to the rest of society</a:t>
            </a:r>
          </a:p>
        </p:txBody>
      </p:sp>
    </p:spTree>
    <p:extLst>
      <p:ext uri="{BB962C8B-B14F-4D97-AF65-F5344CB8AC3E}">
        <p14:creationId xmlns:p14="http://schemas.microsoft.com/office/powerpoint/2010/main" val="2614510085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deal with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Apostles come to a Gateway service, would some aspects shock them?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Probably, but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We don’t know </a:t>
            </a:r>
            <a:r>
              <a:rPr lang="en-US" i="1" dirty="0"/>
              <a:t>what</a:t>
            </a:r>
            <a:r>
              <a:rPr lang="en-US" dirty="0"/>
              <a:t> aspects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We don’t know if </a:t>
            </a:r>
            <a:r>
              <a:rPr lang="en-US" i="1" dirty="0"/>
              <a:t>we</a:t>
            </a:r>
            <a:r>
              <a:rPr lang="en-US" dirty="0"/>
              <a:t> are wrong</a:t>
            </a:r>
          </a:p>
        </p:txBody>
      </p:sp>
    </p:spTree>
    <p:extLst>
      <p:ext uri="{BB962C8B-B14F-4D97-AF65-F5344CB8AC3E}">
        <p14:creationId xmlns:p14="http://schemas.microsoft.com/office/powerpoint/2010/main" val="311132785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Christianity Inherently Progressive?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Is </a:t>
            </a:r>
            <a:r>
              <a:rPr lang="en-US" i="1" dirty="0"/>
              <a:t>Progressive</a:t>
            </a:r>
            <a:r>
              <a:rPr lang="en-US" dirty="0"/>
              <a:t>, the right word?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dirty="0"/>
              <a:t>“Not regressive, not standing still”, or “Not traditional”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 don’t mean: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Liberal Theology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Left-wing politics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7796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Christianity is Inherently Progressive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Take up your cross daily / Sing a new song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Challenging ourselves, society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Acceptance of Gentiles, Gentile ways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St. Peter </a:t>
            </a:r>
            <a:r>
              <a:rPr lang="en-US" sz="2000" dirty="0"/>
              <a:t>can eat whatever he wants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Grace instead of Law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Christianity caused: inclusive democracy, feminism, social welfare, free education,…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127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Christianity is Inherently Traditional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endParaRPr lang="en-US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Jesus, a historical person, says “follow me”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Lord’s Prayer as a template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Lord’s Supper as a template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Follows 2000+ year old book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New Testament refers to Old Testament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Jesus came not to replace the law, but fulfill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Revivals are strongly associated with traditional morality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2355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Christianity is Inherently Both?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Being traditional is useful to not deceive ourselves, unknowingly blinded by our limited perspective.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Being progressive is liberating when change is needed.</a:t>
            </a:r>
          </a:p>
        </p:txBody>
      </p:sp>
    </p:spTree>
    <p:extLst>
      <p:ext uri="{BB962C8B-B14F-4D97-AF65-F5344CB8AC3E}">
        <p14:creationId xmlns:p14="http://schemas.microsoft.com/office/powerpoint/2010/main" val="380714519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Christianity is Inherently Both?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CA3D5C7-ED8F-4E95-976B-D8B22AF85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439857"/>
              </p:ext>
            </p:extLst>
          </p:nvPr>
        </p:nvGraphicFramePr>
        <p:xfrm>
          <a:off x="461246" y="1513481"/>
          <a:ext cx="8039944" cy="3252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841">
                  <a:extLst>
                    <a:ext uri="{9D8B030D-6E8A-4147-A177-3AD203B41FA5}">
                      <a16:colId xmlns:a16="http://schemas.microsoft.com/office/drawing/2014/main" val="3451190226"/>
                    </a:ext>
                  </a:extLst>
                </a:gridCol>
                <a:gridCol w="3733103">
                  <a:extLst>
                    <a:ext uri="{9D8B030D-6E8A-4147-A177-3AD203B41FA5}">
                      <a16:colId xmlns:a16="http://schemas.microsoft.com/office/drawing/2014/main" val="2568685653"/>
                    </a:ext>
                  </a:extLst>
                </a:gridCol>
              </a:tblGrid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Progressive	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Traditional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97344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inclusive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tribal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154244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analysis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narratives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325520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value in the future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value in the 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62722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seeks to find solutions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seeks to comfort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876382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critical-empirical approach applies to all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tried-and-true is best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353356"/>
                  </a:ext>
                </a:extLst>
              </a:tr>
              <a:tr h="367757">
                <a:tc>
                  <a:txBody>
                    <a:bodyPr/>
                    <a:lstStyle/>
                    <a:p>
                      <a:r>
                        <a:rPr lang="en-US" sz="2000" dirty="0"/>
                        <a:t>change the world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prevent change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51427"/>
                  </a:ext>
                </a:extLst>
              </a:tr>
              <a:tr h="478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/>
                        <a:t>thinks tradition is blind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thinks progressive analysis is blind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4376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0580777-29FE-4E77-B553-88C7D1FE77A8}"/>
              </a:ext>
            </a:extLst>
          </p:cNvPr>
          <p:cNvSpPr txBox="1"/>
          <p:nvPr/>
        </p:nvSpPr>
        <p:spPr>
          <a:xfrm>
            <a:off x="331940" y="4847573"/>
            <a:ext cx="8436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Being traditional is useful to not deceive ourselves, unknowingly blinded by our limited perspective.</a:t>
            </a:r>
          </a:p>
          <a:p>
            <a:endParaRPr lang="en-US" sz="2000" dirty="0"/>
          </a:p>
          <a:p>
            <a:r>
              <a:rPr lang="en-US" sz="2000" dirty="0"/>
              <a:t>Being progressive is liberating when change is needed.</a:t>
            </a:r>
          </a:p>
        </p:txBody>
      </p:sp>
    </p:spTree>
    <p:extLst>
      <p:ext uri="{BB962C8B-B14F-4D97-AF65-F5344CB8AC3E}">
        <p14:creationId xmlns:p14="http://schemas.microsoft.com/office/powerpoint/2010/main" val="2045812805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Christianity is Inherently Both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972"/>
            <a:ext cx="8229600" cy="4952192"/>
          </a:xfrm>
        </p:spPr>
        <p:txBody>
          <a:bodyPr>
            <a:normAutofit fontScale="92500" lnSpcReduction="10000"/>
          </a:bodyPr>
          <a:lstStyle/>
          <a:p>
            <a:endParaRPr lang="en-US" sz="2200" dirty="0"/>
          </a:p>
          <a:p>
            <a:r>
              <a:rPr lang="en-US" dirty="0"/>
              <a:t>We used to be traditional: looking into the past for value. About 500 years ago, we started looking for significance in a future that we create. </a:t>
            </a:r>
          </a:p>
          <a:p>
            <a:pPr marL="0" indent="0">
              <a:buNone/>
            </a:pPr>
            <a:r>
              <a:rPr lang="en-US" dirty="0"/>
              <a:t>(Reformation - Modernism)</a:t>
            </a:r>
          </a:p>
          <a:p>
            <a:endParaRPr lang="en-US" dirty="0"/>
          </a:p>
          <a:p>
            <a:r>
              <a:rPr lang="en-US" dirty="0"/>
              <a:t>But, we are now in a transition where people are second-guessing tradition as well as our ability to create a positive future. </a:t>
            </a:r>
          </a:p>
          <a:p>
            <a:pPr marL="0" indent="0">
              <a:buNone/>
            </a:pPr>
            <a:r>
              <a:rPr lang="en-US" dirty="0"/>
              <a:t>(Post modernism)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9518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8453</TotalTime>
  <Words>448</Words>
  <Application>Microsoft Office PowerPoint</Application>
  <PresentationFormat>On-screen Show (4:3)</PresentationFormat>
  <Paragraphs>96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 Black </vt:lpstr>
      <vt:lpstr>Being Traditional / Being Progressive (Christianity is both)</vt:lpstr>
      <vt:lpstr>Why are we here?</vt:lpstr>
      <vt:lpstr>How do we deal with change?</vt:lpstr>
      <vt:lpstr>Is Christianity Inherently Progressive?</vt:lpstr>
      <vt:lpstr>Christianity is Inherently Progressive</vt:lpstr>
      <vt:lpstr>Christianity is Inherently Traditional</vt:lpstr>
      <vt:lpstr>Christianity is Inherently Both?</vt:lpstr>
      <vt:lpstr>Christianity is Inherently Both?</vt:lpstr>
      <vt:lpstr>Christianity is Inherently Both</vt:lpstr>
      <vt:lpstr>Questions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Disenchantment of the World</dc:title>
  <dc:creator>MacBookPro</dc:creator>
  <cp:lastModifiedBy>Stefan Wosilius</cp:lastModifiedBy>
  <cp:revision>108</cp:revision>
  <cp:lastPrinted>2018-01-16T01:08:39Z</cp:lastPrinted>
  <dcterms:created xsi:type="dcterms:W3CDTF">2017-09-13T01:18:37Z</dcterms:created>
  <dcterms:modified xsi:type="dcterms:W3CDTF">2018-01-16T01:28:10Z</dcterms:modified>
</cp:coreProperties>
</file>