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7" r:id="rId5"/>
    <p:sldId id="259" r:id="rId6"/>
    <p:sldId id="260" r:id="rId7"/>
    <p:sldId id="261" r:id="rId8"/>
    <p:sldId id="262" r:id="rId9"/>
    <p:sldId id="268" r:id="rId10"/>
    <p:sldId id="269" r:id="rId11"/>
    <p:sldId id="270" r:id="rId12"/>
    <p:sldId id="263" r:id="rId13"/>
    <p:sldId id="264" r:id="rId14"/>
    <p:sldId id="266" r:id="rId15"/>
    <p:sldId id="271"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F7E15D-E94D-475B-B44C-A162DC61DBBF}">
          <p14:sldIdLst>
            <p14:sldId id="256"/>
            <p14:sldId id="257"/>
            <p14:sldId id="258"/>
            <p14:sldId id="267"/>
            <p14:sldId id="259"/>
            <p14:sldId id="260"/>
            <p14:sldId id="261"/>
            <p14:sldId id="262"/>
            <p14:sldId id="268"/>
            <p14:sldId id="269"/>
            <p14:sldId id="270"/>
            <p14:sldId id="263"/>
            <p14:sldId id="264"/>
          </p14:sldIdLst>
        </p14:section>
        <p14:section name="Questions" id="{41553899-22AE-424A-AC36-01C601E021B8}">
          <p14:sldIdLst>
            <p14:sldId id="266"/>
            <p14:sldId id="271"/>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16" autoAdjust="0"/>
  </p:normalViewPr>
  <p:slideViewPr>
    <p:cSldViewPr snapToGrid="0" snapToObjects="1">
      <p:cViewPr varScale="1">
        <p:scale>
          <a:sx n="136" d="100"/>
          <a:sy n="136" d="100"/>
        </p:scale>
        <p:origin x="2520"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91702-AF9F-4A3C-9510-7BAB96738E49}" type="datetimeFigureOut">
              <a:rPr lang="en-CA" smtClean="0"/>
              <a:t>2018-03-17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65D7F-9491-4563-A2B6-36A55B672A73}" type="slidenum">
              <a:rPr lang="en-CA" smtClean="0"/>
              <a:t>‹#›</a:t>
            </a:fld>
            <a:endParaRPr lang="en-CA"/>
          </a:p>
        </p:txBody>
      </p:sp>
    </p:spTree>
    <p:extLst>
      <p:ext uri="{BB962C8B-B14F-4D97-AF65-F5344CB8AC3E}">
        <p14:creationId xmlns:p14="http://schemas.microsoft.com/office/powerpoint/2010/main" val="243904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light rap song that was fairly popular a few years back: Airplanes by </a:t>
            </a:r>
            <a:r>
              <a:rPr lang="en-US" dirty="0" err="1"/>
              <a:t>B.o.B</a:t>
            </a:r>
            <a:r>
              <a:rPr lang="en-US" dirty="0"/>
              <a:t>.  It wasn’t my </a:t>
            </a:r>
            <a:r>
              <a:rPr lang="en-US" dirty="0" err="1"/>
              <a:t>favourite</a:t>
            </a:r>
            <a:r>
              <a:rPr lang="en-US" dirty="0"/>
              <a:t>, but there are a few things I liked about the video that leads to the topic of the day. </a:t>
            </a:r>
            <a:endParaRPr lang="en-CA" dirty="0"/>
          </a:p>
        </p:txBody>
      </p:sp>
      <p:sp>
        <p:nvSpPr>
          <p:cNvPr id="4" name="Slide Number Placeholder 3"/>
          <p:cNvSpPr>
            <a:spLocks noGrp="1"/>
          </p:cNvSpPr>
          <p:nvPr>
            <p:ph type="sldNum" sz="quarter" idx="10"/>
          </p:nvPr>
        </p:nvSpPr>
        <p:spPr/>
        <p:txBody>
          <a:bodyPr/>
          <a:lstStyle/>
          <a:p>
            <a:fld id="{D4C65D7F-9491-4563-A2B6-36A55B672A73}" type="slidenum">
              <a:rPr lang="en-CA" smtClean="0"/>
              <a:t>1</a:t>
            </a:fld>
            <a:endParaRPr lang="en-CA"/>
          </a:p>
        </p:txBody>
      </p:sp>
    </p:spTree>
    <p:extLst>
      <p:ext uri="{BB962C8B-B14F-4D97-AF65-F5344CB8AC3E}">
        <p14:creationId xmlns:p14="http://schemas.microsoft.com/office/powerpoint/2010/main" val="414864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don’t live in the traditional world-view at all.  We have ventured so far that we are now in the territory of secularism.</a:t>
            </a:r>
          </a:p>
          <a:p>
            <a:r>
              <a:rPr lang="en-US" dirty="0"/>
              <a:t>What does that mean for Christians?</a:t>
            </a:r>
          </a:p>
          <a:p>
            <a:r>
              <a:rPr lang="en-US" dirty="0"/>
              <a:t>We need to understand our society better than the average people living in it.  We need to see and understand how the forces of history are shaping people’s view and values (even though they don’t see it).</a:t>
            </a:r>
          </a:p>
          <a:p>
            <a:r>
              <a:rPr lang="en-US" dirty="0"/>
              <a:t>Weber talked about “Re-enchantment”: the need to reintroduce spiritually to the disenchanted people.  The people need direction. The people need the Gospel.</a:t>
            </a:r>
          </a:p>
          <a:p>
            <a:r>
              <a:rPr lang="en-US" dirty="0"/>
              <a:t>The people need us to discuss and learn, and then talk to them.</a:t>
            </a:r>
            <a:endParaRPr lang="en-CA" dirty="0"/>
          </a:p>
        </p:txBody>
      </p:sp>
      <p:sp>
        <p:nvSpPr>
          <p:cNvPr id="4" name="Slide Number Placeholder 3"/>
          <p:cNvSpPr>
            <a:spLocks noGrp="1"/>
          </p:cNvSpPr>
          <p:nvPr>
            <p:ph type="sldNum" sz="quarter" idx="10"/>
          </p:nvPr>
        </p:nvSpPr>
        <p:spPr/>
        <p:txBody>
          <a:bodyPr/>
          <a:lstStyle/>
          <a:p>
            <a:fld id="{D4C65D7F-9491-4563-A2B6-36A55B672A73}" type="slidenum">
              <a:rPr lang="en-CA" smtClean="0"/>
              <a:t>12</a:t>
            </a:fld>
            <a:endParaRPr lang="en-CA"/>
          </a:p>
        </p:txBody>
      </p:sp>
    </p:spTree>
    <p:extLst>
      <p:ext uri="{BB962C8B-B14F-4D97-AF65-F5344CB8AC3E}">
        <p14:creationId xmlns:p14="http://schemas.microsoft.com/office/powerpoint/2010/main" val="343420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the video of rapper </a:t>
            </a:r>
            <a:r>
              <a:rPr lang="en-US" dirty="0" err="1"/>
              <a:t>B.o.b</a:t>
            </a:r>
            <a:r>
              <a:rPr lang="en-US" dirty="0"/>
              <a:t>., let us see how it ends for him.  Well, the last scene of the video shows </a:t>
            </a:r>
            <a:r>
              <a:rPr lang="en-US" dirty="0" err="1"/>
              <a:t>B.o.b</a:t>
            </a:r>
            <a:r>
              <a:rPr lang="en-US" dirty="0"/>
              <a:t> in his disenchanted cage, and it fades to black.</a:t>
            </a:r>
          </a:p>
          <a:p>
            <a:r>
              <a:rPr lang="en-US" dirty="0"/>
              <a:t>He doesn’t get free.  He doesn’t see that there is a way out.</a:t>
            </a:r>
          </a:p>
          <a:p>
            <a:r>
              <a:rPr lang="en-US" dirty="0"/>
              <a:t>He hasn’t met us.</a:t>
            </a:r>
            <a:endParaRPr lang="en-CA" dirty="0"/>
          </a:p>
        </p:txBody>
      </p:sp>
      <p:sp>
        <p:nvSpPr>
          <p:cNvPr id="4" name="Slide Number Placeholder 3"/>
          <p:cNvSpPr>
            <a:spLocks noGrp="1"/>
          </p:cNvSpPr>
          <p:nvPr>
            <p:ph type="sldNum" sz="quarter" idx="10"/>
          </p:nvPr>
        </p:nvSpPr>
        <p:spPr/>
        <p:txBody>
          <a:bodyPr/>
          <a:lstStyle/>
          <a:p>
            <a:fld id="{D4C65D7F-9491-4563-A2B6-36A55B672A73}" type="slidenum">
              <a:rPr lang="en-CA" smtClean="0"/>
              <a:t>13</a:t>
            </a:fld>
            <a:endParaRPr lang="en-CA"/>
          </a:p>
        </p:txBody>
      </p:sp>
    </p:spTree>
    <p:extLst>
      <p:ext uri="{BB962C8B-B14F-4D97-AF65-F5344CB8AC3E}">
        <p14:creationId xmlns:p14="http://schemas.microsoft.com/office/powerpoint/2010/main" val="97504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in small groups and reconvene to share our insights.</a:t>
            </a:r>
            <a:endParaRPr lang="en-CA" dirty="0"/>
          </a:p>
        </p:txBody>
      </p:sp>
      <p:sp>
        <p:nvSpPr>
          <p:cNvPr id="4" name="Slide Number Placeholder 3"/>
          <p:cNvSpPr>
            <a:spLocks noGrp="1"/>
          </p:cNvSpPr>
          <p:nvPr>
            <p:ph type="sldNum" sz="quarter" idx="10"/>
          </p:nvPr>
        </p:nvSpPr>
        <p:spPr/>
        <p:txBody>
          <a:bodyPr/>
          <a:lstStyle/>
          <a:p>
            <a:fld id="{D4C65D7F-9491-4563-A2B6-36A55B672A73}" type="slidenum">
              <a:rPr lang="en-CA" smtClean="0"/>
              <a:t>14</a:t>
            </a:fld>
            <a:endParaRPr lang="en-CA"/>
          </a:p>
        </p:txBody>
      </p:sp>
    </p:spTree>
    <p:extLst>
      <p:ext uri="{BB962C8B-B14F-4D97-AF65-F5344CB8AC3E}">
        <p14:creationId xmlns:p14="http://schemas.microsoft.com/office/powerpoint/2010/main" val="3069460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4C65D7F-9491-4563-A2B6-36A55B672A73}" type="slidenum">
              <a:rPr lang="en-CA" smtClean="0"/>
              <a:t>15</a:t>
            </a:fld>
            <a:endParaRPr lang="en-CA"/>
          </a:p>
        </p:txBody>
      </p:sp>
    </p:spTree>
    <p:extLst>
      <p:ext uri="{BB962C8B-B14F-4D97-AF65-F5344CB8AC3E}">
        <p14:creationId xmlns:p14="http://schemas.microsoft.com/office/powerpoint/2010/main" val="1757911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notice the dynamic social nature of “back in the day” compared with solitude or photographs: technology capturing and framing humans rectilinearly.</a:t>
            </a:r>
            <a:endParaRPr lang="en-CA" dirty="0"/>
          </a:p>
        </p:txBody>
      </p:sp>
      <p:sp>
        <p:nvSpPr>
          <p:cNvPr id="4" name="Slide Number Placeholder 3"/>
          <p:cNvSpPr>
            <a:spLocks noGrp="1"/>
          </p:cNvSpPr>
          <p:nvPr>
            <p:ph type="sldNum" sz="quarter" idx="10"/>
          </p:nvPr>
        </p:nvSpPr>
        <p:spPr/>
        <p:txBody>
          <a:bodyPr/>
          <a:lstStyle/>
          <a:p>
            <a:fld id="{D4C65D7F-9491-4563-A2B6-36A55B672A73}" type="slidenum">
              <a:rPr lang="en-CA" smtClean="0"/>
              <a:t>16</a:t>
            </a:fld>
            <a:endParaRPr lang="en-CA"/>
          </a:p>
        </p:txBody>
      </p:sp>
    </p:spTree>
    <p:extLst>
      <p:ext uri="{BB962C8B-B14F-4D97-AF65-F5344CB8AC3E}">
        <p14:creationId xmlns:p14="http://schemas.microsoft.com/office/powerpoint/2010/main" val="351188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shows some nice contrasts. When the rapper (</a:t>
            </a:r>
            <a:r>
              <a:rPr lang="en-US" dirty="0" err="1"/>
              <a:t>B.o.b</a:t>
            </a:r>
            <a:r>
              <a:rPr lang="en-US" dirty="0"/>
              <a:t>, or “Bobby Ray”) is expressing his frustration with modern living, the light projected on the concrete walls are muted, steely </a:t>
            </a:r>
            <a:r>
              <a:rPr lang="en-US" dirty="0" err="1"/>
              <a:t>colours</a:t>
            </a:r>
            <a:r>
              <a:rPr lang="en-US" dirty="0"/>
              <a:t> in rectilinear patterns. This shows him being constrained.</a:t>
            </a:r>
            <a:endParaRPr lang="en-CA" dirty="0"/>
          </a:p>
        </p:txBody>
      </p:sp>
      <p:sp>
        <p:nvSpPr>
          <p:cNvPr id="4" name="Slide Number Placeholder 3"/>
          <p:cNvSpPr>
            <a:spLocks noGrp="1"/>
          </p:cNvSpPr>
          <p:nvPr>
            <p:ph type="sldNum" sz="quarter" idx="10"/>
          </p:nvPr>
        </p:nvSpPr>
        <p:spPr/>
        <p:txBody>
          <a:bodyPr/>
          <a:lstStyle/>
          <a:p>
            <a:fld id="{D4C65D7F-9491-4563-A2B6-36A55B672A73}" type="slidenum">
              <a:rPr lang="en-CA" smtClean="0"/>
              <a:t>2</a:t>
            </a:fld>
            <a:endParaRPr lang="en-CA"/>
          </a:p>
        </p:txBody>
      </p:sp>
    </p:spTree>
    <p:extLst>
      <p:ext uri="{BB962C8B-B14F-4D97-AF65-F5344CB8AC3E}">
        <p14:creationId xmlns:p14="http://schemas.microsoft.com/office/powerpoint/2010/main" val="423942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when he talks of the former days, or especially during the chorus, the </a:t>
            </a:r>
            <a:r>
              <a:rPr lang="en-US" dirty="0" err="1"/>
              <a:t>colours</a:t>
            </a:r>
            <a:r>
              <a:rPr lang="en-US" dirty="0"/>
              <a:t> are vibrant are the patterns are round and organic.</a:t>
            </a:r>
          </a:p>
          <a:p>
            <a:r>
              <a:rPr lang="en-US" dirty="0"/>
              <a:t>The girl in the chorus (Hayley) is not singing to the rapper, or vice versa, but they are expressing the same sentiment in different ways.</a:t>
            </a:r>
          </a:p>
          <a:p>
            <a:r>
              <a:rPr lang="en-US" dirty="0"/>
              <a:t>Notice that he is pacing a room and she is presented without any context in this world.  It’s like she is his soul crying out for a better way to live: emotionally, unrestrained.</a:t>
            </a:r>
          </a:p>
          <a:p>
            <a:r>
              <a:rPr lang="en-US" dirty="0"/>
              <a:t>She asks: Can we pretend that airplanes in the night sky are like shooting stars? I could really use a wish right now.</a:t>
            </a:r>
            <a:endParaRPr lang="en-CA" dirty="0"/>
          </a:p>
        </p:txBody>
      </p:sp>
      <p:sp>
        <p:nvSpPr>
          <p:cNvPr id="4" name="Slide Number Placeholder 3"/>
          <p:cNvSpPr>
            <a:spLocks noGrp="1"/>
          </p:cNvSpPr>
          <p:nvPr>
            <p:ph type="sldNum" sz="quarter" idx="10"/>
          </p:nvPr>
        </p:nvSpPr>
        <p:spPr/>
        <p:txBody>
          <a:bodyPr/>
          <a:lstStyle/>
          <a:p>
            <a:fld id="{D4C65D7F-9491-4563-A2B6-36A55B672A73}" type="slidenum">
              <a:rPr lang="en-CA" smtClean="0"/>
              <a:t>3</a:t>
            </a:fld>
            <a:endParaRPr lang="en-CA"/>
          </a:p>
        </p:txBody>
      </p:sp>
    </p:spTree>
    <p:extLst>
      <p:ext uri="{BB962C8B-B14F-4D97-AF65-F5344CB8AC3E}">
        <p14:creationId xmlns:p14="http://schemas.microsoft.com/office/powerpoint/2010/main" val="26258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like modern living doesn’t give us the freedom to wish on a shooting star anymore.  Urban living means we don’t see meteors, just airplanes flying on schedule not as a marvel but a purpose.</a:t>
            </a:r>
          </a:p>
          <a:p>
            <a:r>
              <a:rPr lang="en-US" dirty="0"/>
              <a:t>And if we did see meteors, they don’t mean the same thing as they used to.  Scientific progress has removed their spiritual qualities.  They used to be fairies or angels willing to magically turn our desires to reality if we gave them heed.</a:t>
            </a:r>
          </a:p>
          <a:p>
            <a:r>
              <a:rPr lang="en-US" dirty="0"/>
              <a:t>Meteors are now rocks, and we can’t go back to believing otherwise.</a:t>
            </a:r>
          </a:p>
          <a:p>
            <a:r>
              <a:rPr lang="en-US" dirty="0"/>
              <a:t>Airplanes are marvels, but marvels of modern technology.  We made them and we made them without magic.</a:t>
            </a:r>
          </a:p>
          <a:p>
            <a:r>
              <a:rPr lang="en-US" dirty="0"/>
              <a:t>Can we pretend that airplanes in the night sky are like shooting stars?  No, we can’t anymore.</a:t>
            </a:r>
            <a:endParaRPr lang="en-CA" dirty="0"/>
          </a:p>
        </p:txBody>
      </p:sp>
      <p:sp>
        <p:nvSpPr>
          <p:cNvPr id="4" name="Slide Number Placeholder 3"/>
          <p:cNvSpPr>
            <a:spLocks noGrp="1"/>
          </p:cNvSpPr>
          <p:nvPr>
            <p:ph type="sldNum" sz="quarter" idx="10"/>
          </p:nvPr>
        </p:nvSpPr>
        <p:spPr/>
        <p:txBody>
          <a:bodyPr/>
          <a:lstStyle/>
          <a:p>
            <a:fld id="{D4C65D7F-9491-4563-A2B6-36A55B672A73}" type="slidenum">
              <a:rPr lang="en-CA" smtClean="0"/>
              <a:t>4</a:t>
            </a:fld>
            <a:endParaRPr lang="en-CA"/>
          </a:p>
        </p:txBody>
      </p:sp>
    </p:spTree>
    <p:extLst>
      <p:ext uri="{BB962C8B-B14F-4D97-AF65-F5344CB8AC3E}">
        <p14:creationId xmlns:p14="http://schemas.microsoft.com/office/powerpoint/2010/main" val="28122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Airplanes were invented about a hundred years ago.  At that time many people were positive about the many changes going on in many fields fueled by technology, industry, science , and reason.  The ability to dispel the ambiguity of magic and spirituality allowed us to control our world and our society at a rate like never before.</a:t>
            </a:r>
          </a:p>
          <a:p>
            <a:r>
              <a:rPr lang="en-US" dirty="0"/>
              <a:t>For example in the mere 15 years of 1900- 1915, we went from airplanes barely being able to stay aloft to biplanes acrobatically shooting each other out of the sky with machine guns that could fire between their propeller blades for better accuracy.</a:t>
            </a:r>
          </a:p>
          <a:p>
            <a:r>
              <a:rPr lang="en-US" dirty="0"/>
              <a:t>We revolutionized art through cubism and people like Schoenberg doing something similar to music.  There were revolutions in Theology, Politics, transportation (planes, trains, and automobiles), cosmology, and quantum physics. And much more.</a:t>
            </a:r>
          </a:p>
          <a:p>
            <a:r>
              <a:rPr lang="en-US" dirty="0"/>
              <a:t>It was like there was nothing we couldn’t do through reason.  Some prominent thinkers said quite publicly that we don’t need religion anymore, and it will be going away soon.</a:t>
            </a:r>
          </a:p>
          <a:p>
            <a:r>
              <a:rPr lang="en-US" dirty="0"/>
              <a:t>(Tower of Babel reference)</a:t>
            </a:r>
          </a:p>
          <a:p>
            <a:endParaRPr lang="en-CA" dirty="0"/>
          </a:p>
        </p:txBody>
      </p:sp>
      <p:sp>
        <p:nvSpPr>
          <p:cNvPr id="4" name="Slide Number Placeholder 3"/>
          <p:cNvSpPr>
            <a:spLocks noGrp="1"/>
          </p:cNvSpPr>
          <p:nvPr>
            <p:ph type="sldNum" sz="quarter" idx="10"/>
          </p:nvPr>
        </p:nvSpPr>
        <p:spPr/>
        <p:txBody>
          <a:bodyPr/>
          <a:lstStyle/>
          <a:p>
            <a:fld id="{D4C65D7F-9491-4563-A2B6-36A55B672A73}" type="slidenum">
              <a:rPr lang="en-CA" smtClean="0"/>
              <a:t>5</a:t>
            </a:fld>
            <a:endParaRPr lang="en-CA"/>
          </a:p>
        </p:txBody>
      </p:sp>
    </p:spTree>
    <p:extLst>
      <p:ext uri="{BB962C8B-B14F-4D97-AF65-F5344CB8AC3E}">
        <p14:creationId xmlns:p14="http://schemas.microsoft.com/office/powerpoint/2010/main" val="174202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man clearly said that he had some concerns with the way things are going and the effect it would have on us.</a:t>
            </a:r>
          </a:p>
          <a:p>
            <a:r>
              <a:rPr lang="en-US" dirty="0"/>
              <a:t>Max Weber was one of the main founders of Social Science.  He is famous for his idea of the protestant work ethic and the effect it has on society and economics.</a:t>
            </a:r>
          </a:p>
          <a:p>
            <a:endParaRPr lang="en-US" dirty="0"/>
          </a:p>
          <a:p>
            <a:r>
              <a:rPr lang="en-US" dirty="0"/>
              <a:t>One hundred years ago (1917), Weber paraphrased Friedrich Schiller (the poet who wrote the words for Beethoven’s Ode to Joy), saying: “The fate of our times is characterized by rationalization and intellectualization and, above all, by the disenchantment of the world.” </a:t>
            </a:r>
          </a:p>
          <a:p>
            <a:r>
              <a:rPr lang="en-US" dirty="0"/>
              <a:t>He wasn’t saying that progress was bad, but we have to consider the effect it is having on people and society.  It is like, since traditional times (500 years ago),  we are feeling more constrained, and we will become trapped in an iron cage of our own making.</a:t>
            </a:r>
          </a:p>
          <a:p>
            <a:r>
              <a:rPr lang="en-US" dirty="0"/>
              <a:t>(Reference to </a:t>
            </a:r>
            <a:r>
              <a:rPr lang="en-US" dirty="0" err="1"/>
              <a:t>B.o.B</a:t>
            </a:r>
            <a:r>
              <a:rPr lang="en-US" dirty="0"/>
              <a:t> feeling trapped in modern living)</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us fast-forward to from 100 years ago to 40 years ago (1977), and we can look at how Weber’s prediction is turning out.</a:t>
            </a:r>
            <a:endParaRPr lang="en-CA" dirty="0"/>
          </a:p>
          <a:p>
            <a:endParaRPr lang="en-CA" dirty="0"/>
          </a:p>
        </p:txBody>
      </p:sp>
      <p:sp>
        <p:nvSpPr>
          <p:cNvPr id="4" name="Slide Number Placeholder 3"/>
          <p:cNvSpPr>
            <a:spLocks noGrp="1"/>
          </p:cNvSpPr>
          <p:nvPr>
            <p:ph type="sldNum" sz="quarter" idx="10"/>
          </p:nvPr>
        </p:nvSpPr>
        <p:spPr/>
        <p:txBody>
          <a:bodyPr/>
          <a:lstStyle/>
          <a:p>
            <a:fld id="{D4C65D7F-9491-4563-A2B6-36A55B672A73}" type="slidenum">
              <a:rPr lang="en-CA" smtClean="0"/>
              <a:t>6</a:t>
            </a:fld>
            <a:endParaRPr lang="en-CA"/>
          </a:p>
        </p:txBody>
      </p:sp>
    </p:spTree>
    <p:extLst>
      <p:ext uri="{BB962C8B-B14F-4D97-AF65-F5344CB8AC3E}">
        <p14:creationId xmlns:p14="http://schemas.microsoft.com/office/powerpoint/2010/main" val="6947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Christian pastors seem to regard Francis Schaeffer as an academic, and academics seem to regard him as a pastor.  Either way, he had a keen sense on the direction that Western Civilization was taking us. He was highly influential in the seventies to establish the sanctity of life and family as primary values of Evangelicalism.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 clearly showed in his 1977 book and TV series </a:t>
            </a:r>
            <a:r>
              <a:rPr lang="en-US" i="1" dirty="0"/>
              <a:t>How Should We then Live</a:t>
            </a:r>
            <a:r>
              <a:rPr lang="en-US" dirty="0"/>
              <a:t>? that since traditional times (500 years ago), we have been removing God as the </a:t>
            </a:r>
            <a:r>
              <a:rPr lang="en-US" dirty="0" err="1"/>
              <a:t>centre</a:t>
            </a:r>
            <a:r>
              <a:rPr lang="en-US" dirty="0"/>
              <a:t> and foundation of our civilization.  It’s like we have been slowly replacing the bricks in the foundation of God with bricks of secular reason.  We are now at the state where we replaced all the bricks and we can see that these bricks are not strong enough to sustain our civilization. Back in the seventies, he clearly described the postmodern revolution right at the beginning, long before it had a name.</a:t>
            </a:r>
          </a:p>
          <a:p>
            <a:endParaRPr lang="en-US" dirty="0"/>
          </a:p>
          <a:p>
            <a:r>
              <a:rPr lang="en-US" dirty="0"/>
              <a:t>He demonstrated that only the Judeo-Christian God is strong enough as a foundation.</a:t>
            </a:r>
          </a:p>
          <a:p>
            <a:r>
              <a:rPr lang="en-US" dirty="0"/>
              <a:t>We need to put God back as the foundation of our society, world-view, and philosophy.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us fast-forward to 10 years ago and we can look at how Schaeffer’s prescription is turning out.</a:t>
            </a:r>
            <a:endParaRPr lang="en-CA" dirty="0"/>
          </a:p>
          <a:p>
            <a:endParaRPr lang="en-US" dirty="0"/>
          </a:p>
        </p:txBody>
      </p:sp>
      <p:sp>
        <p:nvSpPr>
          <p:cNvPr id="4" name="Slide Number Placeholder 3"/>
          <p:cNvSpPr>
            <a:spLocks noGrp="1"/>
          </p:cNvSpPr>
          <p:nvPr>
            <p:ph type="sldNum" sz="quarter" idx="10"/>
          </p:nvPr>
        </p:nvSpPr>
        <p:spPr/>
        <p:txBody>
          <a:bodyPr/>
          <a:lstStyle/>
          <a:p>
            <a:fld id="{D4C65D7F-9491-4563-A2B6-36A55B672A73}" type="slidenum">
              <a:rPr lang="en-CA" smtClean="0"/>
              <a:t>7</a:t>
            </a:fld>
            <a:endParaRPr lang="en-CA"/>
          </a:p>
        </p:txBody>
      </p:sp>
    </p:spTree>
    <p:extLst>
      <p:ext uri="{BB962C8B-B14F-4D97-AF65-F5344CB8AC3E}">
        <p14:creationId xmlns:p14="http://schemas.microsoft.com/office/powerpoint/2010/main" val="292128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Taylor is Canadian Catholic philosopher.  He was a Rhodes scholar in Oxford, he is a Companion of the Order of Canada and winner of the Kyoto Prize and the Templeton Prize (think of Nobel prize for humanities).  A worldly renowned expert who wrote the book on modern secularism.</a:t>
            </a:r>
          </a:p>
          <a:p>
            <a:endParaRPr lang="en-US" dirty="0"/>
          </a:p>
          <a:p>
            <a:r>
              <a:rPr lang="en-US" dirty="0"/>
              <a:t>H</a:t>
            </a:r>
            <a:r>
              <a:rPr lang="en-CA" dirty="0"/>
              <a:t>e basically answered on the progress Francis Schaeffer’s mandate with out referring to him directly: We live in a secular age.</a:t>
            </a:r>
          </a:p>
          <a:p>
            <a:r>
              <a:rPr lang="en-US" dirty="0"/>
              <a:t>He says this in his book “A Secular Age”. Since traditional times (500 years ago), we have been moving from a society where the Judeo-Christian was the template for basing our experiences and values to a society where it is easy to not believe in God at all.</a:t>
            </a:r>
          </a:p>
          <a:p>
            <a:r>
              <a:rPr lang="en-US" dirty="0"/>
              <a:t>That’s a fascinating change if you think about it.  He describes how this happened, breaking down the components and the forces.</a:t>
            </a:r>
          </a:p>
          <a:p>
            <a:endParaRPr lang="en-US" dirty="0"/>
          </a:p>
          <a:p>
            <a:r>
              <a:rPr lang="en-US" dirty="0"/>
              <a:t>Secularism doesn’t mean that everyone is secular in every part of our life. </a:t>
            </a:r>
            <a:endParaRPr lang="en-CA" dirty="0"/>
          </a:p>
        </p:txBody>
      </p:sp>
      <p:sp>
        <p:nvSpPr>
          <p:cNvPr id="4" name="Slide Number Placeholder 3"/>
          <p:cNvSpPr>
            <a:spLocks noGrp="1"/>
          </p:cNvSpPr>
          <p:nvPr>
            <p:ph type="sldNum" sz="quarter" idx="10"/>
          </p:nvPr>
        </p:nvSpPr>
        <p:spPr/>
        <p:txBody>
          <a:bodyPr/>
          <a:lstStyle/>
          <a:p>
            <a:fld id="{D4C65D7F-9491-4563-A2B6-36A55B672A73}" type="slidenum">
              <a:rPr lang="en-CA" smtClean="0"/>
              <a:t>8</a:t>
            </a:fld>
            <a:endParaRPr lang="en-CA"/>
          </a:p>
        </p:txBody>
      </p:sp>
    </p:spTree>
    <p:extLst>
      <p:ext uri="{BB962C8B-B14F-4D97-AF65-F5344CB8AC3E}">
        <p14:creationId xmlns:p14="http://schemas.microsoft.com/office/powerpoint/2010/main" val="33006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the language of postmodernism, the Judeo-Christian God was the “Hegemonic Meta-Narrative”, but it is now secularism.</a:t>
            </a:r>
          </a:p>
          <a:p>
            <a:endParaRPr lang="en-CA" dirty="0"/>
          </a:p>
        </p:txBody>
      </p:sp>
      <p:sp>
        <p:nvSpPr>
          <p:cNvPr id="4" name="Slide Number Placeholder 3"/>
          <p:cNvSpPr>
            <a:spLocks noGrp="1"/>
          </p:cNvSpPr>
          <p:nvPr>
            <p:ph type="sldNum" sz="quarter" idx="10"/>
          </p:nvPr>
        </p:nvSpPr>
        <p:spPr/>
        <p:txBody>
          <a:bodyPr/>
          <a:lstStyle/>
          <a:p>
            <a:fld id="{D4C65D7F-9491-4563-A2B6-36A55B672A73}" type="slidenum">
              <a:rPr lang="en-CA" smtClean="0"/>
              <a:t>9</a:t>
            </a:fld>
            <a:endParaRPr lang="en-CA"/>
          </a:p>
        </p:txBody>
      </p:sp>
    </p:spTree>
    <p:extLst>
      <p:ext uri="{BB962C8B-B14F-4D97-AF65-F5344CB8AC3E}">
        <p14:creationId xmlns:p14="http://schemas.microsoft.com/office/powerpoint/2010/main" val="55181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2018-03-17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2018-03-17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2018-03-17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2018-03-17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2018-03-17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2018-03-17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2018-03-17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2018-03-17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2018-03-17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2018-03-17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2018-03-17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2018-03-17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Progress of Disenchantment</a:t>
            </a:r>
          </a:p>
        </p:txBody>
      </p:sp>
      <p:sp>
        <p:nvSpPr>
          <p:cNvPr id="3" name="Subtitle 2"/>
          <p:cNvSpPr>
            <a:spLocks noGrp="1"/>
          </p:cNvSpPr>
          <p:nvPr>
            <p:ph type="subTitle" idx="1"/>
          </p:nvPr>
        </p:nvSpPr>
        <p:spPr/>
        <p:txBody>
          <a:bodyPr/>
          <a:lstStyle/>
          <a:p>
            <a:r>
              <a:rPr lang="en-US" dirty="0"/>
              <a:t>Gateway Baptist Church</a:t>
            </a:r>
          </a:p>
          <a:p>
            <a:r>
              <a:rPr lang="en-US" dirty="0"/>
              <a:t>18 September 2017</a:t>
            </a:r>
          </a:p>
        </p:txBody>
      </p:sp>
    </p:spTree>
    <p:extLst>
      <p:ext uri="{BB962C8B-B14F-4D97-AF65-F5344CB8AC3E}">
        <p14:creationId xmlns:p14="http://schemas.microsoft.com/office/powerpoint/2010/main" val="2828159351"/>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dirty="0"/>
              <a:t>Hegemonic Meta-Narrative</a:t>
            </a:r>
            <a:endParaRPr lang="en-CA" sz="4400" dirty="0"/>
          </a:p>
        </p:txBody>
      </p:sp>
      <p:sp>
        <p:nvSpPr>
          <p:cNvPr id="2" name="Title 1"/>
          <p:cNvSpPr>
            <a:spLocks noGrp="1"/>
          </p:cNvSpPr>
          <p:nvPr>
            <p:ph type="title"/>
          </p:nvPr>
        </p:nvSpPr>
        <p:spPr/>
        <p:txBody>
          <a:bodyPr/>
          <a:lstStyle/>
          <a:p>
            <a:r>
              <a:rPr lang="en-US" dirty="0"/>
              <a:t>Secularism</a:t>
            </a:r>
            <a:endParaRPr lang="en-CA" dirty="0"/>
          </a:p>
        </p:txBody>
      </p:sp>
      <p:sp>
        <p:nvSpPr>
          <p:cNvPr id="8" name="Right Brace 7"/>
          <p:cNvSpPr/>
          <p:nvPr/>
        </p:nvSpPr>
        <p:spPr>
          <a:xfrm rot="5400000">
            <a:off x="6183329" y="1706414"/>
            <a:ext cx="807178" cy="2006822"/>
          </a:xfrm>
          <a:prstGeom prst="rightBrace">
            <a:avLst>
              <a:gd name="adj1" fmla="val 8333"/>
              <a:gd name="adj2" fmla="val 52074"/>
            </a:avLst>
          </a:prstGeom>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dirty="0"/>
          </a:p>
        </p:txBody>
      </p:sp>
      <p:sp>
        <p:nvSpPr>
          <p:cNvPr id="10" name="TextBox 9"/>
          <p:cNvSpPr txBox="1"/>
          <p:nvPr/>
        </p:nvSpPr>
        <p:spPr>
          <a:xfrm>
            <a:off x="1954228" y="3492881"/>
            <a:ext cx="1464658" cy="461665"/>
          </a:xfrm>
          <a:prstGeom prst="rect">
            <a:avLst/>
          </a:prstGeom>
          <a:noFill/>
        </p:spPr>
        <p:txBody>
          <a:bodyPr wrap="square" rtlCol="0">
            <a:spAutoFit/>
          </a:bodyPr>
          <a:lstStyle/>
          <a:p>
            <a:r>
              <a:rPr lang="en-US" sz="2400" dirty="0">
                <a:solidFill>
                  <a:schemeClr val="bg1">
                    <a:lumMod val="50000"/>
                    <a:lumOff val="50000"/>
                  </a:schemeClr>
                </a:solidFill>
              </a:rPr>
              <a:t>Dominant</a:t>
            </a:r>
            <a:endParaRPr lang="en-CA" sz="2400" dirty="0">
              <a:solidFill>
                <a:schemeClr val="bg1">
                  <a:lumMod val="50000"/>
                  <a:lumOff val="50000"/>
                </a:schemeClr>
              </a:solidFill>
            </a:endParaRPr>
          </a:p>
        </p:txBody>
      </p:sp>
      <p:sp>
        <p:nvSpPr>
          <p:cNvPr id="6" name="TextBox 5"/>
          <p:cNvSpPr txBox="1"/>
          <p:nvPr/>
        </p:nvSpPr>
        <p:spPr>
          <a:xfrm>
            <a:off x="5294889" y="3492881"/>
            <a:ext cx="2888858" cy="1569660"/>
          </a:xfrm>
          <a:prstGeom prst="rect">
            <a:avLst/>
          </a:prstGeom>
          <a:noFill/>
        </p:spPr>
        <p:txBody>
          <a:bodyPr wrap="square" rtlCol="0">
            <a:spAutoFit/>
          </a:bodyPr>
          <a:lstStyle/>
          <a:p>
            <a:r>
              <a:rPr lang="en-US" sz="2400" b="1" dirty="0"/>
              <a:t>Framing</a:t>
            </a:r>
            <a:r>
              <a:rPr lang="en-US" sz="2400" dirty="0"/>
              <a:t> the world as telling a story, and leaving out irrelevant details.</a:t>
            </a:r>
            <a:endParaRPr lang="en-CA" sz="2400" dirty="0"/>
          </a:p>
        </p:txBody>
      </p:sp>
    </p:spTree>
    <p:extLst>
      <p:ext uri="{BB962C8B-B14F-4D97-AF65-F5344CB8AC3E}">
        <p14:creationId xmlns:p14="http://schemas.microsoft.com/office/powerpoint/2010/main" val="75353389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dirty="0"/>
              <a:t>Hegemonic Meta-Narrative</a:t>
            </a:r>
            <a:endParaRPr lang="en-CA" sz="4400" dirty="0"/>
          </a:p>
        </p:txBody>
      </p:sp>
      <p:sp>
        <p:nvSpPr>
          <p:cNvPr id="2" name="Title 1"/>
          <p:cNvSpPr>
            <a:spLocks noGrp="1"/>
          </p:cNvSpPr>
          <p:nvPr>
            <p:ph type="title"/>
          </p:nvPr>
        </p:nvSpPr>
        <p:spPr/>
        <p:txBody>
          <a:bodyPr/>
          <a:lstStyle/>
          <a:p>
            <a:r>
              <a:rPr lang="en-US" dirty="0"/>
              <a:t>Secularism</a:t>
            </a:r>
            <a:endParaRPr lang="en-CA" dirty="0"/>
          </a:p>
        </p:txBody>
      </p:sp>
      <p:sp>
        <p:nvSpPr>
          <p:cNvPr id="8" name="Right Brace 7"/>
          <p:cNvSpPr/>
          <p:nvPr/>
        </p:nvSpPr>
        <p:spPr>
          <a:xfrm rot="5400000">
            <a:off x="4439494" y="2066508"/>
            <a:ext cx="807178" cy="1286634"/>
          </a:xfrm>
          <a:prstGeom prst="rightBrace">
            <a:avLst>
              <a:gd name="adj1" fmla="val 8333"/>
              <a:gd name="adj2" fmla="val 52074"/>
            </a:avLst>
          </a:prstGeom>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dirty="0"/>
          </a:p>
        </p:txBody>
      </p:sp>
      <p:sp>
        <p:nvSpPr>
          <p:cNvPr id="10" name="TextBox 9"/>
          <p:cNvSpPr txBox="1"/>
          <p:nvPr/>
        </p:nvSpPr>
        <p:spPr>
          <a:xfrm>
            <a:off x="1954228" y="3492881"/>
            <a:ext cx="1464658" cy="461665"/>
          </a:xfrm>
          <a:prstGeom prst="rect">
            <a:avLst/>
          </a:prstGeom>
          <a:noFill/>
        </p:spPr>
        <p:txBody>
          <a:bodyPr wrap="square" rtlCol="0">
            <a:spAutoFit/>
          </a:bodyPr>
          <a:lstStyle/>
          <a:p>
            <a:r>
              <a:rPr lang="en-US" sz="2400" dirty="0">
                <a:solidFill>
                  <a:schemeClr val="bg1">
                    <a:lumMod val="50000"/>
                    <a:lumOff val="50000"/>
                  </a:schemeClr>
                </a:solidFill>
              </a:rPr>
              <a:t>Dominant</a:t>
            </a:r>
            <a:endParaRPr lang="en-CA" sz="2400" dirty="0">
              <a:solidFill>
                <a:schemeClr val="bg1">
                  <a:lumMod val="50000"/>
                  <a:lumOff val="50000"/>
                </a:schemeClr>
              </a:solidFill>
            </a:endParaRPr>
          </a:p>
        </p:txBody>
      </p:sp>
      <p:sp>
        <p:nvSpPr>
          <p:cNvPr id="6" name="TextBox 5"/>
          <p:cNvSpPr txBox="1"/>
          <p:nvPr/>
        </p:nvSpPr>
        <p:spPr>
          <a:xfrm>
            <a:off x="5948996" y="3492880"/>
            <a:ext cx="1275843" cy="461665"/>
          </a:xfrm>
          <a:prstGeom prst="rect">
            <a:avLst/>
          </a:prstGeom>
          <a:noFill/>
        </p:spPr>
        <p:txBody>
          <a:bodyPr wrap="square" rtlCol="0">
            <a:spAutoFit/>
          </a:bodyPr>
          <a:lstStyle/>
          <a:p>
            <a:r>
              <a:rPr lang="en-US" sz="2400" dirty="0">
                <a:solidFill>
                  <a:schemeClr val="bg1">
                    <a:lumMod val="50000"/>
                    <a:lumOff val="50000"/>
                  </a:schemeClr>
                </a:solidFill>
              </a:rPr>
              <a:t>Framing</a:t>
            </a:r>
            <a:endParaRPr lang="en-CA" sz="2400" dirty="0">
              <a:solidFill>
                <a:schemeClr val="bg1">
                  <a:lumMod val="50000"/>
                  <a:lumOff val="50000"/>
                </a:schemeClr>
              </a:solidFill>
            </a:endParaRPr>
          </a:p>
        </p:txBody>
      </p:sp>
      <p:sp>
        <p:nvSpPr>
          <p:cNvPr id="7" name="TextBox 6"/>
          <p:cNvSpPr txBox="1"/>
          <p:nvPr/>
        </p:nvSpPr>
        <p:spPr>
          <a:xfrm>
            <a:off x="3536219" y="3723712"/>
            <a:ext cx="2468071" cy="830997"/>
          </a:xfrm>
          <a:prstGeom prst="rect">
            <a:avLst/>
          </a:prstGeom>
          <a:noFill/>
        </p:spPr>
        <p:txBody>
          <a:bodyPr wrap="square" rtlCol="0">
            <a:spAutoFit/>
          </a:bodyPr>
          <a:lstStyle/>
          <a:p>
            <a:r>
              <a:rPr lang="en-US" sz="2400" dirty="0"/>
              <a:t>Framing the other narratives</a:t>
            </a:r>
            <a:endParaRPr lang="en-CA" sz="2400" dirty="0"/>
          </a:p>
        </p:txBody>
      </p:sp>
    </p:spTree>
    <p:extLst>
      <p:ext uri="{BB962C8B-B14F-4D97-AF65-F5344CB8AC3E}">
        <p14:creationId xmlns:p14="http://schemas.microsoft.com/office/powerpoint/2010/main" val="63180286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Possibilities of Now</a:t>
            </a:r>
            <a:endParaRPr lang="en-CA"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Postmodernism of the masses</a:t>
            </a:r>
          </a:p>
          <a:p>
            <a:pPr lvl="2">
              <a:buFont typeface="Wingdings" panose="05000000000000000000" pitchFamily="2" charset="2"/>
              <a:buChar char="§"/>
            </a:pPr>
            <a:r>
              <a:rPr lang="en-US" dirty="0"/>
              <a:t>Anti-vaccination</a:t>
            </a:r>
          </a:p>
          <a:p>
            <a:pPr lvl="2">
              <a:buFont typeface="Wingdings" panose="05000000000000000000" pitchFamily="2" charset="2"/>
              <a:buChar char="§"/>
            </a:pPr>
            <a:r>
              <a:rPr lang="en-US" dirty="0"/>
              <a:t>Respect for Indigenous people</a:t>
            </a:r>
          </a:p>
          <a:p>
            <a:pPr lvl="2">
              <a:buFont typeface="Wingdings" panose="05000000000000000000" pitchFamily="2" charset="2"/>
              <a:buChar char="§"/>
            </a:pPr>
            <a:r>
              <a:rPr lang="en-US" dirty="0"/>
              <a:t>The Trump phenomenon</a:t>
            </a:r>
          </a:p>
          <a:p>
            <a:pPr>
              <a:buFont typeface="Wingdings" panose="05000000000000000000" pitchFamily="2" charset="2"/>
              <a:buChar char="§"/>
            </a:pPr>
            <a:r>
              <a:rPr lang="en-US" dirty="0"/>
              <a:t>Re-enchantment</a:t>
            </a:r>
          </a:p>
          <a:p>
            <a:pPr>
              <a:buFont typeface="Wingdings" panose="05000000000000000000" pitchFamily="2" charset="2"/>
              <a:buChar char="§"/>
            </a:pPr>
            <a:r>
              <a:rPr lang="en-US" dirty="0"/>
              <a:t>A levelling play-field for the Gospel to thrive</a:t>
            </a:r>
          </a:p>
          <a:p>
            <a:pPr lvl="2">
              <a:buFont typeface="Wingdings" panose="05000000000000000000" pitchFamily="2" charset="2"/>
              <a:buChar char="§"/>
            </a:pPr>
            <a:r>
              <a:rPr lang="en-US" dirty="0"/>
              <a:t>Christianity has never been old-fashioned, just misunderstood</a:t>
            </a:r>
          </a:p>
          <a:p>
            <a:pPr lvl="2">
              <a:buFont typeface="Wingdings" panose="05000000000000000000" pitchFamily="2" charset="2"/>
              <a:buChar char="§"/>
            </a:pPr>
            <a:r>
              <a:rPr lang="en-US" dirty="0"/>
              <a:t>Speak to the need: veiled desperate hope</a:t>
            </a:r>
            <a:endParaRPr lang="en-CA" dirty="0"/>
          </a:p>
        </p:txBody>
      </p:sp>
    </p:spTree>
    <p:extLst>
      <p:ext uri="{BB962C8B-B14F-4D97-AF65-F5344CB8AC3E}">
        <p14:creationId xmlns:p14="http://schemas.microsoft.com/office/powerpoint/2010/main" val="2376231056"/>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End?</a:t>
            </a:r>
            <a:endParaRPr lang="en-CA" dirty="0"/>
          </a:p>
        </p:txBody>
      </p:sp>
      <p:pic>
        <p:nvPicPr>
          <p:cNvPr id="4" name="Airplanes-en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49275" y="1600200"/>
            <a:ext cx="8045450" cy="4525963"/>
          </a:xfrm>
        </p:spPr>
      </p:pic>
    </p:spTree>
    <p:extLst>
      <p:ext uri="{BB962C8B-B14F-4D97-AF65-F5344CB8AC3E}">
        <p14:creationId xmlns:p14="http://schemas.microsoft.com/office/powerpoint/2010/main" val="1355848122"/>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414691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CA"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Have you experienced the progress of disenchantment, directly or indirectly?</a:t>
            </a:r>
          </a:p>
          <a:p>
            <a:pPr marL="0" indent="0">
              <a:buNone/>
            </a:pPr>
            <a:endParaRPr lang="en-US" dirty="0"/>
          </a:p>
          <a:p>
            <a:pPr>
              <a:buFont typeface="Wingdings" panose="05000000000000000000" pitchFamily="2" charset="2"/>
              <a:buChar char="§"/>
            </a:pPr>
            <a:r>
              <a:rPr lang="en-US" dirty="0"/>
              <a:t>What was the effect?</a:t>
            </a:r>
          </a:p>
          <a:p>
            <a:pPr>
              <a:buFont typeface="Wingdings" panose="05000000000000000000" pitchFamily="2" charset="2"/>
              <a:buChar char="§"/>
            </a:pPr>
            <a:endParaRPr lang="en-US" dirty="0"/>
          </a:p>
          <a:p>
            <a:pPr>
              <a:buFont typeface="Wingdings" panose="05000000000000000000" pitchFamily="2" charset="2"/>
              <a:buChar char="§"/>
            </a:pPr>
            <a:r>
              <a:rPr lang="en-US" dirty="0"/>
              <a:t>What is the role of a Christian in these situations?</a:t>
            </a:r>
          </a:p>
          <a:p>
            <a:endParaRPr lang="en-CA" dirty="0"/>
          </a:p>
        </p:txBody>
      </p:sp>
    </p:spTree>
    <p:extLst>
      <p:ext uri="{BB962C8B-B14F-4D97-AF65-F5344CB8AC3E}">
        <p14:creationId xmlns:p14="http://schemas.microsoft.com/office/powerpoint/2010/main" val="163698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7921"/>
          </a:xfrm>
        </p:spPr>
        <p:txBody>
          <a:bodyPr>
            <a:noAutofit/>
          </a:bodyPr>
          <a:lstStyle/>
          <a:p>
            <a:r>
              <a:rPr lang="en-US" sz="2800" dirty="0"/>
              <a:t>Questions</a:t>
            </a:r>
            <a:endParaRPr lang="en-CA" sz="2800" dirty="0"/>
          </a:p>
        </p:txBody>
      </p:sp>
      <p:sp>
        <p:nvSpPr>
          <p:cNvPr id="3" name="Content Placeholder 2"/>
          <p:cNvSpPr>
            <a:spLocks noGrp="1"/>
          </p:cNvSpPr>
          <p:nvPr>
            <p:ph idx="1"/>
          </p:nvPr>
        </p:nvSpPr>
        <p:spPr>
          <a:xfrm>
            <a:off x="457200" y="837526"/>
            <a:ext cx="8229600" cy="5288637"/>
          </a:xfrm>
        </p:spPr>
        <p:txBody>
          <a:bodyPr/>
          <a:lstStyle/>
          <a:p>
            <a:pPr marL="0" indent="0">
              <a:lnSpc>
                <a:spcPct val="150000"/>
              </a:lnSpc>
              <a:buNone/>
            </a:pPr>
            <a:r>
              <a:rPr lang="en-US" sz="1800" dirty="0" err="1"/>
              <a:t>B.o.b’s</a:t>
            </a:r>
            <a:r>
              <a:rPr lang="en-US" sz="1800" dirty="0"/>
              <a:t> shirt is horizontal Lines.  His shirt from “Back in the day” is blank white. Haley’s shirt says “</a:t>
            </a:r>
            <a:r>
              <a:rPr lang="en-US" sz="2000" b="1" spc="-150" dirty="0">
                <a:solidFill>
                  <a:schemeClr val="bg1">
                    <a:lumMod val="50000"/>
                    <a:lumOff val="50000"/>
                  </a:schemeClr>
                </a:solidFill>
                <a:latin typeface="Bradley Hand ITC" panose="03070402050302030203" pitchFamily="66" charset="0"/>
              </a:rPr>
              <a:t>BRAND NEW EYES</a:t>
            </a:r>
            <a:r>
              <a:rPr lang="en-US" sz="1800" dirty="0"/>
              <a:t>” in anarchistic lettering.  Why? Which is more venerable, which is more empowered? Can we draw conclusions and are they reasonable?</a:t>
            </a:r>
          </a:p>
          <a:p>
            <a:pPr marL="0" indent="0">
              <a:buNone/>
            </a:pPr>
            <a:endParaRPr lang="en-CA" dirty="0"/>
          </a:p>
        </p:txBody>
      </p:sp>
      <p:pic>
        <p:nvPicPr>
          <p:cNvPr id="5" name="Picture 4" title="Jade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4264" y="2877850"/>
            <a:ext cx="2248016" cy="3791145"/>
          </a:xfrm>
          <a:prstGeom prst="rect">
            <a:avLst/>
          </a:prstGeom>
        </p:spPr>
      </p:pic>
      <p:pic>
        <p:nvPicPr>
          <p:cNvPr id="7" name="Picture 6" title="Sincere"/>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88753" y="2877849"/>
            <a:ext cx="2483763" cy="3791145"/>
          </a:xfrm>
          <a:prstGeom prst="rect">
            <a:avLst/>
          </a:prstGeom>
        </p:spPr>
      </p:pic>
      <p:pic>
        <p:nvPicPr>
          <p:cNvPr id="9" name="Picture 8" title="Desperate Hope"/>
          <p:cNvPicPr>
            <a:picLocks noChangeAspect="1"/>
          </p:cNvPicPr>
          <p:nvPr/>
        </p:nvPicPr>
        <p:blipFill>
          <a:blip r:embed="rId5" cstate="email">
            <a:extLst>
              <a:ext uri="{BEBA8EAE-BF5A-486C-A8C5-ECC9F3942E4B}">
                <a14:imgProps xmlns:a14="http://schemas.microsoft.com/office/drawing/2010/main">
                  <a14:imgLayer r:embed="rId6">
                    <a14:imgEffect>
                      <a14:saturation sat="51000"/>
                    </a14:imgEffect>
                    <a14:imgEffect>
                      <a14:brightnessContrast contrast="35000"/>
                    </a14:imgEffect>
                  </a14:imgLayer>
                </a14:imgProps>
              </a:ext>
              <a:ext uri="{28A0092B-C50C-407E-A947-70E740481C1C}">
                <a14:useLocalDpi xmlns:a14="http://schemas.microsoft.com/office/drawing/2010/main" val="0"/>
              </a:ext>
            </a:extLst>
          </a:blip>
          <a:stretch>
            <a:fillRect/>
          </a:stretch>
        </p:blipFill>
        <p:spPr>
          <a:xfrm>
            <a:off x="5846489" y="2877849"/>
            <a:ext cx="2484262" cy="3791145"/>
          </a:xfrm>
          <a:prstGeom prst="rect">
            <a:avLst/>
          </a:prstGeom>
        </p:spPr>
      </p:pic>
      <p:sp>
        <p:nvSpPr>
          <p:cNvPr id="10" name="TextBox 9"/>
          <p:cNvSpPr txBox="1"/>
          <p:nvPr/>
        </p:nvSpPr>
        <p:spPr>
          <a:xfrm>
            <a:off x="1580645" y="2533938"/>
            <a:ext cx="604653" cy="369332"/>
          </a:xfrm>
          <a:prstGeom prst="rect">
            <a:avLst/>
          </a:prstGeom>
          <a:noFill/>
        </p:spPr>
        <p:txBody>
          <a:bodyPr wrap="none" rtlCol="0">
            <a:spAutoFit/>
          </a:bodyPr>
          <a:lstStyle/>
          <a:p>
            <a:r>
              <a:rPr lang="en-US" dirty="0">
                <a:solidFill>
                  <a:schemeClr val="bg1">
                    <a:lumMod val="50000"/>
                    <a:lumOff val="50000"/>
                  </a:schemeClr>
                </a:solidFill>
              </a:rPr>
              <a:t>Cool</a:t>
            </a:r>
            <a:endParaRPr lang="en-CA" dirty="0">
              <a:solidFill>
                <a:schemeClr val="bg1">
                  <a:lumMod val="50000"/>
                  <a:lumOff val="50000"/>
                </a:schemeClr>
              </a:solidFill>
            </a:endParaRPr>
          </a:p>
        </p:txBody>
      </p:sp>
      <p:sp>
        <p:nvSpPr>
          <p:cNvPr id="11" name="TextBox 10"/>
          <p:cNvSpPr txBox="1"/>
          <p:nvPr/>
        </p:nvSpPr>
        <p:spPr>
          <a:xfrm>
            <a:off x="4100342" y="2533938"/>
            <a:ext cx="870944" cy="369332"/>
          </a:xfrm>
          <a:prstGeom prst="rect">
            <a:avLst/>
          </a:prstGeom>
          <a:noFill/>
        </p:spPr>
        <p:txBody>
          <a:bodyPr wrap="none" rtlCol="0">
            <a:spAutoFit/>
          </a:bodyPr>
          <a:lstStyle/>
          <a:p>
            <a:r>
              <a:rPr lang="en-US" dirty="0">
                <a:solidFill>
                  <a:schemeClr val="bg1">
                    <a:lumMod val="50000"/>
                    <a:lumOff val="50000"/>
                  </a:schemeClr>
                </a:solidFill>
              </a:rPr>
              <a:t>Sincere</a:t>
            </a:r>
            <a:endParaRPr lang="en-CA" dirty="0">
              <a:solidFill>
                <a:schemeClr val="bg1">
                  <a:lumMod val="50000"/>
                  <a:lumOff val="50000"/>
                </a:schemeClr>
              </a:solidFill>
            </a:endParaRPr>
          </a:p>
        </p:txBody>
      </p:sp>
      <p:sp>
        <p:nvSpPr>
          <p:cNvPr id="12" name="TextBox 11"/>
          <p:cNvSpPr txBox="1"/>
          <p:nvPr/>
        </p:nvSpPr>
        <p:spPr>
          <a:xfrm>
            <a:off x="6238739" y="2533938"/>
            <a:ext cx="1699761" cy="369332"/>
          </a:xfrm>
          <a:prstGeom prst="rect">
            <a:avLst/>
          </a:prstGeom>
          <a:noFill/>
        </p:spPr>
        <p:txBody>
          <a:bodyPr wrap="none" rtlCol="0">
            <a:spAutoFit/>
          </a:bodyPr>
          <a:lstStyle/>
          <a:p>
            <a:r>
              <a:rPr lang="en-US" dirty="0">
                <a:solidFill>
                  <a:schemeClr val="bg1">
                    <a:lumMod val="50000"/>
                    <a:lumOff val="50000"/>
                  </a:schemeClr>
                </a:solidFill>
              </a:rPr>
              <a:t>Desperate Hope</a:t>
            </a:r>
            <a:endParaRPr lang="en-CA" dirty="0">
              <a:solidFill>
                <a:schemeClr val="bg1">
                  <a:lumMod val="50000"/>
                  <a:lumOff val="50000"/>
                </a:schemeClr>
              </a:solidFill>
            </a:endParaRPr>
          </a:p>
        </p:txBody>
      </p:sp>
    </p:spTree>
    <p:extLst>
      <p:ext uri="{BB962C8B-B14F-4D97-AF65-F5344CB8AC3E}">
        <p14:creationId xmlns:p14="http://schemas.microsoft.com/office/powerpoint/2010/main" val="131120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Rectilinear / Cool</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1183461"/>
            <a:ext cx="4677196" cy="2630923"/>
          </a:xfr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6855" y="3831521"/>
            <a:ext cx="4707542" cy="2658440"/>
          </a:xfrm>
          <a:prstGeom prst="rect">
            <a:avLst/>
          </a:prstGeom>
        </p:spPr>
      </p:pic>
    </p:spTree>
    <p:extLst>
      <p:ext uri="{BB962C8B-B14F-4D97-AF65-F5344CB8AC3E}">
        <p14:creationId xmlns:p14="http://schemas.microsoft.com/office/powerpoint/2010/main" val="241915695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Mottled / Vibrant</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25426" y="1219365"/>
            <a:ext cx="4847131" cy="2726511"/>
          </a:xfr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5427" y="3945877"/>
            <a:ext cx="4847130" cy="2726511"/>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72557" y="3945877"/>
            <a:ext cx="4129636" cy="2322920"/>
          </a:xfrm>
          <a:prstGeom prst="rect">
            <a:avLst/>
          </a:prstGeom>
        </p:spPr>
      </p:pic>
    </p:spTree>
    <p:extLst>
      <p:ext uri="{BB962C8B-B14F-4D97-AF65-F5344CB8AC3E}">
        <p14:creationId xmlns:p14="http://schemas.microsoft.com/office/powerpoint/2010/main" val="114548256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47547"/>
            <a:ext cx="5033246" cy="3269773"/>
          </a:xfrm>
          <a:prstGeom prst="rect">
            <a:avLst/>
          </a:prstGeom>
          <a:solidFill>
            <a:schemeClr val="tx1">
              <a:lumMod val="75000"/>
            </a:schemeClr>
          </a:solidFill>
        </p:spPr>
      </p:pic>
      <p:sp>
        <p:nvSpPr>
          <p:cNvPr id="2" name="Title 1"/>
          <p:cNvSpPr>
            <a:spLocks noGrp="1"/>
          </p:cNvSpPr>
          <p:nvPr>
            <p:ph type="title"/>
          </p:nvPr>
        </p:nvSpPr>
        <p:spPr/>
        <p:txBody>
          <a:bodyPr/>
          <a:lstStyle/>
          <a:p>
            <a:r>
              <a:rPr lang="en-US" dirty="0"/>
              <a:t>Airplanes &amp; Meteors</a:t>
            </a:r>
            <a:endParaRPr lang="en-CA" dirty="0"/>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4197903" y="3932729"/>
            <a:ext cx="4946097" cy="2925271"/>
          </a:xfrm>
        </p:spPr>
      </p:pic>
    </p:spTree>
    <p:extLst>
      <p:ext uri="{BB962C8B-B14F-4D97-AF65-F5344CB8AC3E}">
        <p14:creationId xmlns:p14="http://schemas.microsoft.com/office/powerpoint/2010/main" val="22186540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Modernism:</a:t>
            </a:r>
          </a:p>
        </p:txBody>
      </p:sp>
      <p:sp>
        <p:nvSpPr>
          <p:cNvPr id="3" name="Content Placeholder 2"/>
          <p:cNvSpPr>
            <a:spLocks noGrp="1"/>
          </p:cNvSpPr>
          <p:nvPr>
            <p:ph idx="1"/>
          </p:nvPr>
        </p:nvSpPr>
        <p:spPr/>
        <p:txBody>
          <a:bodyPr/>
          <a:lstStyle/>
          <a:p>
            <a:r>
              <a:rPr lang="en-US" dirty="0"/>
              <a:t>A period of history and the world-view from it from </a:t>
            </a:r>
            <a:r>
              <a:rPr lang="en-US"/>
              <a:t>about 1850 </a:t>
            </a:r>
            <a:r>
              <a:rPr lang="en-US" dirty="0"/>
              <a:t>– 1970s.</a:t>
            </a:r>
          </a:p>
          <a:p>
            <a:endParaRPr lang="en-US" dirty="0"/>
          </a:p>
          <a:p>
            <a:endParaRPr lang="en-US" dirty="0"/>
          </a:p>
          <a:p>
            <a:endParaRPr lang="en-US" dirty="0"/>
          </a:p>
        </p:txBody>
      </p:sp>
    </p:spTree>
    <p:extLst>
      <p:ext uri="{BB962C8B-B14F-4D97-AF65-F5344CB8AC3E}">
        <p14:creationId xmlns:p14="http://schemas.microsoft.com/office/powerpoint/2010/main" val="408854047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Weber</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17638"/>
            <a:ext cx="3133725" cy="4286250"/>
          </a:xfrm>
        </p:spPr>
      </p:pic>
      <p:sp>
        <p:nvSpPr>
          <p:cNvPr id="6" name="TextBox 5"/>
          <p:cNvSpPr txBox="1"/>
          <p:nvPr/>
        </p:nvSpPr>
        <p:spPr>
          <a:xfrm>
            <a:off x="4215951" y="2557083"/>
            <a:ext cx="4139076" cy="2308324"/>
          </a:xfrm>
          <a:prstGeom prst="rect">
            <a:avLst/>
          </a:prstGeom>
          <a:noFill/>
        </p:spPr>
        <p:txBody>
          <a:bodyPr wrap="square" rtlCol="0">
            <a:spAutoFit/>
          </a:bodyPr>
          <a:lstStyle/>
          <a:p>
            <a:r>
              <a:rPr lang="en-US" sz="2400" b="1" dirty="0"/>
              <a:t>“The fate of our times is characterized by rationalization and intellectualization and, above all, by the disenchantment of the world.” </a:t>
            </a:r>
            <a:endParaRPr lang="en-CA" sz="2400" b="1" dirty="0"/>
          </a:p>
        </p:txBody>
      </p:sp>
    </p:spTree>
    <p:extLst>
      <p:ext uri="{BB962C8B-B14F-4D97-AF65-F5344CB8AC3E}">
        <p14:creationId xmlns:p14="http://schemas.microsoft.com/office/powerpoint/2010/main" val="266331833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Francis Schaeffer</a:t>
            </a:r>
            <a:endParaRPr lang="en-CA"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17638"/>
            <a:ext cx="2619375" cy="3438525"/>
          </a:xfrm>
        </p:spPr>
      </p:pic>
      <p:sp>
        <p:nvSpPr>
          <p:cNvPr id="9" name="TextBox 8"/>
          <p:cNvSpPr txBox="1"/>
          <p:nvPr/>
        </p:nvSpPr>
        <p:spPr>
          <a:xfrm>
            <a:off x="4260457" y="2164619"/>
            <a:ext cx="4171883" cy="1938992"/>
          </a:xfrm>
          <a:prstGeom prst="rect">
            <a:avLst/>
          </a:prstGeom>
          <a:noFill/>
        </p:spPr>
        <p:txBody>
          <a:bodyPr wrap="square" rtlCol="0">
            <a:spAutoFit/>
          </a:bodyPr>
          <a:lstStyle/>
          <a:p>
            <a:r>
              <a:rPr lang="en-US" sz="2400" b="1" dirty="0"/>
              <a:t>“One of the greatest injustices we do to our young people is to ask them to be conservative. Christianity is not conservative, but revolutionary.” </a:t>
            </a:r>
            <a:endParaRPr lang="en-CA" sz="2400" dirty="0"/>
          </a:p>
        </p:txBody>
      </p:sp>
    </p:spTree>
    <p:extLst>
      <p:ext uri="{BB962C8B-B14F-4D97-AF65-F5344CB8AC3E}">
        <p14:creationId xmlns:p14="http://schemas.microsoft.com/office/powerpoint/2010/main" val="929361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Charles Taylor</a:t>
            </a:r>
            <a:endParaRPr lang="en-CA" dirty="0"/>
          </a:p>
        </p:txBody>
      </p:sp>
      <p:sp>
        <p:nvSpPr>
          <p:cNvPr id="6" name="TextBox 5"/>
          <p:cNvSpPr txBox="1"/>
          <p:nvPr/>
        </p:nvSpPr>
        <p:spPr>
          <a:xfrm>
            <a:off x="4078386" y="1723603"/>
            <a:ext cx="4033879" cy="2677656"/>
          </a:xfrm>
          <a:prstGeom prst="rect">
            <a:avLst/>
          </a:prstGeom>
          <a:noFill/>
        </p:spPr>
        <p:txBody>
          <a:bodyPr wrap="square" rtlCol="0">
            <a:spAutoFit/>
          </a:bodyPr>
          <a:lstStyle/>
          <a:p>
            <a:r>
              <a:rPr lang="en-US" sz="2800" b="1" dirty="0"/>
              <a:t>“Objectification of the world gives a sense of power, and control, which is intensified by every victory of instrumental reason.”</a:t>
            </a:r>
            <a:endParaRPr lang="en-CA" sz="2800" b="1" dirty="0"/>
          </a:p>
        </p:txBody>
      </p:sp>
      <p:pic>
        <p:nvPicPr>
          <p:cNvPr id="9" name="Content Placeholder 8"/>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0" y="1417638"/>
            <a:ext cx="3005620" cy="4525963"/>
          </a:xfrm>
        </p:spPr>
      </p:pic>
    </p:spTree>
    <p:extLst>
      <p:ext uri="{BB962C8B-B14F-4D97-AF65-F5344CB8AC3E}">
        <p14:creationId xmlns:p14="http://schemas.microsoft.com/office/powerpoint/2010/main" val="30742328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dirty="0"/>
              <a:t>Hegemonic Meta-Narrative</a:t>
            </a:r>
            <a:endParaRPr lang="en-CA" sz="4400" dirty="0"/>
          </a:p>
        </p:txBody>
      </p:sp>
      <p:sp>
        <p:nvSpPr>
          <p:cNvPr id="2" name="Title 1"/>
          <p:cNvSpPr>
            <a:spLocks noGrp="1"/>
          </p:cNvSpPr>
          <p:nvPr>
            <p:ph type="title"/>
          </p:nvPr>
        </p:nvSpPr>
        <p:spPr/>
        <p:txBody>
          <a:bodyPr/>
          <a:lstStyle/>
          <a:p>
            <a:r>
              <a:rPr lang="en-US" dirty="0"/>
              <a:t>Secularism</a:t>
            </a:r>
            <a:endParaRPr lang="en-CA" dirty="0"/>
          </a:p>
        </p:txBody>
      </p:sp>
      <p:sp>
        <p:nvSpPr>
          <p:cNvPr id="8" name="Right Brace 7"/>
          <p:cNvSpPr/>
          <p:nvPr/>
        </p:nvSpPr>
        <p:spPr>
          <a:xfrm rot="5400000">
            <a:off x="2386140" y="1607283"/>
            <a:ext cx="807178" cy="2480209"/>
          </a:xfrm>
          <a:prstGeom prst="rightBrace">
            <a:avLst>
              <a:gd name="adj1" fmla="val 8333"/>
              <a:gd name="adj2" fmla="val 52074"/>
            </a:avLst>
          </a:prstGeom>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dirty="0"/>
          </a:p>
        </p:txBody>
      </p:sp>
      <p:sp>
        <p:nvSpPr>
          <p:cNvPr id="10" name="TextBox 9"/>
          <p:cNvSpPr txBox="1"/>
          <p:nvPr/>
        </p:nvSpPr>
        <p:spPr>
          <a:xfrm>
            <a:off x="1468703" y="3728898"/>
            <a:ext cx="2888858" cy="830997"/>
          </a:xfrm>
          <a:prstGeom prst="rect">
            <a:avLst/>
          </a:prstGeom>
          <a:noFill/>
        </p:spPr>
        <p:txBody>
          <a:bodyPr wrap="square" rtlCol="0">
            <a:spAutoFit/>
          </a:bodyPr>
          <a:lstStyle/>
          <a:p>
            <a:r>
              <a:rPr lang="en-US" sz="2400" b="1" dirty="0"/>
              <a:t>Dominant</a:t>
            </a:r>
          </a:p>
          <a:p>
            <a:r>
              <a:rPr lang="en-US" sz="2400" dirty="0"/>
              <a:t>as the Roman military</a:t>
            </a:r>
            <a:endParaRPr lang="en-CA" sz="2400" dirty="0"/>
          </a:p>
        </p:txBody>
      </p:sp>
    </p:spTree>
    <p:extLst>
      <p:ext uri="{BB962C8B-B14F-4D97-AF65-F5344CB8AC3E}">
        <p14:creationId xmlns:p14="http://schemas.microsoft.com/office/powerpoint/2010/main" val="2730909623"/>
      </p:ext>
    </p:extLst>
  </p:cSld>
  <p:clrMapOvr>
    <a:masterClrMapping/>
  </p:clrMapOvr>
  <p:transition spd="slow">
    <p:cover/>
  </p:transition>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3586</TotalTime>
  <Words>1689</Words>
  <Application>Microsoft Office PowerPoint</Application>
  <PresentationFormat>On-screen Show (4:3)</PresentationFormat>
  <Paragraphs>115</Paragraphs>
  <Slides>16</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Bradley Hand ITC</vt:lpstr>
      <vt:lpstr>Calibri</vt:lpstr>
      <vt:lpstr>Wingdings</vt:lpstr>
      <vt:lpstr> Black </vt:lpstr>
      <vt:lpstr>The Progress of Disenchantment</vt:lpstr>
      <vt:lpstr>Rectilinear / Cool</vt:lpstr>
      <vt:lpstr>Mottled / Vibrant</vt:lpstr>
      <vt:lpstr>Airplanes &amp; Meteors</vt:lpstr>
      <vt:lpstr>Modernism:</vt:lpstr>
      <vt:lpstr>Max Weber</vt:lpstr>
      <vt:lpstr>Francis Schaeffer</vt:lpstr>
      <vt:lpstr>Charles Taylor</vt:lpstr>
      <vt:lpstr>Secularism</vt:lpstr>
      <vt:lpstr>Secularism</vt:lpstr>
      <vt:lpstr>Secularism</vt:lpstr>
      <vt:lpstr>The Possibilities of Now</vt:lpstr>
      <vt:lpstr>How does it End?</vt:lpstr>
      <vt:lpstr>Questions</vt:lpstr>
      <vt:lpstr>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Disenchantment of the World</dc:title>
  <dc:creator>MacBookPro</dc:creator>
  <cp:lastModifiedBy>Stefan Wosilius</cp:lastModifiedBy>
  <cp:revision>45</cp:revision>
  <dcterms:created xsi:type="dcterms:W3CDTF">2017-09-13T01:18:37Z</dcterms:created>
  <dcterms:modified xsi:type="dcterms:W3CDTF">2018-03-17T11:12:55Z</dcterms:modified>
</cp:coreProperties>
</file>