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93" r:id="rId3"/>
    <p:sldId id="292" r:id="rId4"/>
    <p:sldId id="284" r:id="rId5"/>
    <p:sldId id="288" r:id="rId6"/>
    <p:sldId id="286" r:id="rId7"/>
    <p:sldId id="289" r:id="rId8"/>
    <p:sldId id="290" r:id="rId9"/>
    <p:sldId id="281" r:id="rId10"/>
    <p:sldId id="280" r:id="rId11"/>
    <p:sldId id="28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F7E15D-E94D-475B-B44C-A162DC61DBBF}">
          <p14:sldIdLst>
            <p14:sldId id="256"/>
            <p14:sldId id="293"/>
            <p14:sldId id="292"/>
            <p14:sldId id="284"/>
            <p14:sldId id="288"/>
            <p14:sldId id="286"/>
            <p14:sldId id="289"/>
            <p14:sldId id="290"/>
            <p14:sldId id="281"/>
            <p14:sldId id="280"/>
            <p14:sldId id="283"/>
          </p14:sldIdLst>
        </p14:section>
        <p14:section name="Questions" id="{41553899-22AE-424A-AC36-01C601E021B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626"/>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76" y="1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A9EB20-8D33-41C1-B896-6EEFDD3468B3}" type="datetimeFigureOut">
              <a:rPr lang="en-CA" smtClean="0"/>
              <a:t>2018-05-06</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1F416B-29CF-4788-81AE-1215CE0B2EA5}" type="slidenum">
              <a:rPr lang="en-CA" smtClean="0"/>
              <a:t>‹#›</a:t>
            </a:fld>
            <a:endParaRPr lang="en-CA"/>
          </a:p>
        </p:txBody>
      </p:sp>
    </p:spTree>
    <p:extLst>
      <p:ext uri="{BB962C8B-B14F-4D97-AF65-F5344CB8AC3E}">
        <p14:creationId xmlns:p14="http://schemas.microsoft.com/office/powerpoint/2010/main" val="3742206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71F416B-29CF-4788-81AE-1215CE0B2EA5}" type="slidenum">
              <a:rPr lang="en-CA" smtClean="0"/>
              <a:t>2</a:t>
            </a:fld>
            <a:endParaRPr lang="en-CA"/>
          </a:p>
        </p:txBody>
      </p:sp>
    </p:spTree>
    <p:extLst>
      <p:ext uri="{BB962C8B-B14F-4D97-AF65-F5344CB8AC3E}">
        <p14:creationId xmlns:p14="http://schemas.microsoft.com/office/powerpoint/2010/main" val="646978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71F416B-29CF-4788-81AE-1215CE0B2EA5}" type="slidenum">
              <a:rPr lang="en-CA" smtClean="0"/>
              <a:t>3</a:t>
            </a:fld>
            <a:endParaRPr lang="en-CA"/>
          </a:p>
        </p:txBody>
      </p:sp>
    </p:spTree>
    <p:extLst>
      <p:ext uri="{BB962C8B-B14F-4D97-AF65-F5344CB8AC3E}">
        <p14:creationId xmlns:p14="http://schemas.microsoft.com/office/powerpoint/2010/main" val="2539528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71F416B-29CF-4788-81AE-1215CE0B2EA5}" type="slidenum">
              <a:rPr lang="en-CA" smtClean="0"/>
              <a:t>4</a:t>
            </a:fld>
            <a:endParaRPr lang="en-CA"/>
          </a:p>
        </p:txBody>
      </p:sp>
    </p:spTree>
    <p:extLst>
      <p:ext uri="{BB962C8B-B14F-4D97-AF65-F5344CB8AC3E}">
        <p14:creationId xmlns:p14="http://schemas.microsoft.com/office/powerpoint/2010/main" val="1846657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 Publicly denouncing other people’s sins, giving them an opportunity to repent</a:t>
            </a:r>
            <a:endParaRPr lang="en-CA" dirty="0"/>
          </a:p>
        </p:txBody>
      </p:sp>
      <p:sp>
        <p:nvSpPr>
          <p:cNvPr id="4" name="Slide Number Placeholder 3"/>
          <p:cNvSpPr>
            <a:spLocks noGrp="1"/>
          </p:cNvSpPr>
          <p:nvPr>
            <p:ph type="sldNum" sz="quarter" idx="10"/>
          </p:nvPr>
        </p:nvSpPr>
        <p:spPr/>
        <p:txBody>
          <a:bodyPr/>
          <a:lstStyle/>
          <a:p>
            <a:fld id="{471F416B-29CF-4788-81AE-1215CE0B2EA5}" type="slidenum">
              <a:rPr lang="en-CA" smtClean="0"/>
              <a:t>5</a:t>
            </a:fld>
            <a:endParaRPr lang="en-CA"/>
          </a:p>
        </p:txBody>
      </p:sp>
    </p:spTree>
    <p:extLst>
      <p:ext uri="{BB962C8B-B14F-4D97-AF65-F5344CB8AC3E}">
        <p14:creationId xmlns:p14="http://schemas.microsoft.com/office/powerpoint/2010/main" val="373464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2018-05-06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2018-05-06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2018-05-06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2018-05-06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2018-05-06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2018-05-06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2018-05-06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2018-05-06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2018-05-06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2018-05-06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2018-05-06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2018-05-06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squire.com/entertainment/news/a35104/walt-disney-epcot-history-city-of-tomorrow/"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www.vice.com/en_us/article/dp59xq/imagineering-the-future-walt-disneys-obsession-with-building-a-better-tomorro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“Modern” Role of the Church</a:t>
            </a:r>
          </a:p>
        </p:txBody>
      </p:sp>
      <p:sp>
        <p:nvSpPr>
          <p:cNvPr id="3" name="Subtitle 2"/>
          <p:cNvSpPr>
            <a:spLocks noGrp="1"/>
          </p:cNvSpPr>
          <p:nvPr>
            <p:ph type="subTitle" idx="1"/>
          </p:nvPr>
        </p:nvSpPr>
        <p:spPr/>
        <p:txBody>
          <a:bodyPr/>
          <a:lstStyle/>
          <a:p>
            <a:r>
              <a:rPr lang="en-US" dirty="0"/>
              <a:t>Gateway Baptist Church</a:t>
            </a:r>
          </a:p>
          <a:p>
            <a:r>
              <a:rPr lang="en-US" dirty="0"/>
              <a:t>7 February 2018</a:t>
            </a:r>
          </a:p>
        </p:txBody>
      </p:sp>
    </p:spTree>
    <p:extLst>
      <p:ext uri="{BB962C8B-B14F-4D97-AF65-F5344CB8AC3E}">
        <p14:creationId xmlns:p14="http://schemas.microsoft.com/office/powerpoint/2010/main" val="2828159351"/>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Modernism failed</a:t>
            </a:r>
          </a:p>
        </p:txBody>
      </p:sp>
      <p:sp>
        <p:nvSpPr>
          <p:cNvPr id="3" name="Content Placeholder 2"/>
          <p:cNvSpPr>
            <a:spLocks noGrp="1"/>
          </p:cNvSpPr>
          <p:nvPr>
            <p:ph idx="1"/>
          </p:nvPr>
        </p:nvSpPr>
        <p:spPr>
          <a:xfrm>
            <a:off x="457200" y="1173972"/>
            <a:ext cx="8229600" cy="4952192"/>
          </a:xfrm>
        </p:spPr>
        <p:txBody>
          <a:bodyPr>
            <a:normAutofit/>
          </a:bodyPr>
          <a:lstStyle/>
          <a:p>
            <a:pPr>
              <a:lnSpc>
                <a:spcPct val="110000"/>
              </a:lnSpc>
            </a:pPr>
            <a:endParaRPr lang="en-US" dirty="0"/>
          </a:p>
          <a:p>
            <a:pPr marL="514350" indent="-514350">
              <a:lnSpc>
                <a:spcPct val="110000"/>
              </a:lnSpc>
              <a:buFont typeface="+mj-lt"/>
              <a:buAutoNum type="arabicPeriod"/>
            </a:pPr>
            <a:r>
              <a:rPr lang="en-US" dirty="0"/>
              <a:t>“Social Darwinism” </a:t>
            </a:r>
            <a:r>
              <a:rPr lang="en-US" dirty="0">
                <a:sym typeface="Wingdings" panose="05000000000000000000" pitchFamily="2" charset="2"/>
              </a:rPr>
              <a:t> </a:t>
            </a:r>
            <a:r>
              <a:rPr lang="en-US" dirty="0"/>
              <a:t> eugenics</a:t>
            </a:r>
          </a:p>
          <a:p>
            <a:pPr marL="514350" indent="-514350">
              <a:lnSpc>
                <a:spcPct val="110000"/>
              </a:lnSpc>
              <a:buFont typeface="+mj-lt"/>
              <a:buAutoNum type="arabicPeriod"/>
            </a:pPr>
            <a:r>
              <a:rPr lang="en-US" dirty="0"/>
              <a:t>Technology </a:t>
            </a:r>
            <a:r>
              <a:rPr lang="en-US" dirty="0">
                <a:sym typeface="Wingdings" panose="05000000000000000000" pitchFamily="2" charset="2"/>
              </a:rPr>
              <a:t> nuclear and biological threats</a:t>
            </a:r>
          </a:p>
          <a:p>
            <a:pPr marL="514350" indent="-514350">
              <a:lnSpc>
                <a:spcPct val="110000"/>
              </a:lnSpc>
              <a:buFont typeface="+mj-lt"/>
              <a:buAutoNum type="arabicPeriod"/>
            </a:pPr>
            <a:r>
              <a:rPr lang="en-CA" dirty="0"/>
              <a:t>Tuskegee syphilis experiment</a:t>
            </a:r>
          </a:p>
          <a:p>
            <a:pPr marL="514350" indent="-514350">
              <a:lnSpc>
                <a:spcPct val="110000"/>
              </a:lnSpc>
              <a:buFont typeface="+mj-lt"/>
              <a:buAutoNum type="arabicPeriod"/>
            </a:pPr>
            <a:r>
              <a:rPr lang="en-US" dirty="0" err="1"/>
              <a:t>McJobs</a:t>
            </a:r>
            <a:endParaRPr lang="en-CA" dirty="0"/>
          </a:p>
          <a:p>
            <a:pPr marL="514350" indent="-514350">
              <a:lnSpc>
                <a:spcPct val="110000"/>
              </a:lnSpc>
              <a:buFont typeface="+mj-lt"/>
              <a:buAutoNum type="arabicPeriod"/>
            </a:pPr>
            <a:r>
              <a:rPr lang="en-CA" dirty="0"/>
              <a:t>Pruitt-</a:t>
            </a:r>
            <a:r>
              <a:rPr lang="en-CA" dirty="0" err="1"/>
              <a:t>Igoe</a:t>
            </a:r>
            <a:endParaRPr lang="en-US" dirty="0">
              <a:sym typeface="Wingdings" panose="05000000000000000000" pitchFamily="2" charset="2"/>
            </a:endParaRPr>
          </a:p>
          <a:p>
            <a:pPr marL="514350" indent="-514350">
              <a:lnSpc>
                <a:spcPct val="110000"/>
              </a:lnSpc>
              <a:buFont typeface="+mj-lt"/>
              <a:buAutoNum type="arabicPeriod"/>
            </a:pPr>
            <a:endParaRPr lang="en-US" dirty="0"/>
          </a:p>
          <a:p>
            <a:pPr>
              <a:lnSpc>
                <a:spcPct val="110000"/>
              </a:lnSpc>
            </a:pPr>
            <a:endParaRPr lang="en-US" dirty="0"/>
          </a:p>
        </p:txBody>
      </p:sp>
      <p:pic>
        <p:nvPicPr>
          <p:cNvPr id="5" name="Picture 4">
            <a:extLst>
              <a:ext uri="{FF2B5EF4-FFF2-40B4-BE49-F238E27FC236}">
                <a16:creationId xmlns:a16="http://schemas.microsoft.com/office/drawing/2014/main" id="{EFD9EE65-7912-49E4-A156-8CA9F37FDD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0" y="3803342"/>
            <a:ext cx="4286250" cy="2876550"/>
          </a:xfrm>
          <a:prstGeom prst="rect">
            <a:avLst/>
          </a:prstGeom>
        </p:spPr>
      </p:pic>
    </p:spTree>
    <p:extLst>
      <p:ext uri="{BB962C8B-B14F-4D97-AF65-F5344CB8AC3E}">
        <p14:creationId xmlns:p14="http://schemas.microsoft.com/office/powerpoint/2010/main" val="46191274"/>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Questions</a:t>
            </a:r>
          </a:p>
        </p:txBody>
      </p:sp>
      <p:graphicFrame>
        <p:nvGraphicFramePr>
          <p:cNvPr id="4" name="Table 3">
            <a:extLst>
              <a:ext uri="{FF2B5EF4-FFF2-40B4-BE49-F238E27FC236}">
                <a16:creationId xmlns:a16="http://schemas.microsoft.com/office/drawing/2014/main" id="{1D8E07BC-5928-4B3B-9F94-6932903363D4}"/>
              </a:ext>
            </a:extLst>
          </p:cNvPr>
          <p:cNvGraphicFramePr>
            <a:graphicFrameLocks noGrp="1"/>
          </p:cNvGraphicFramePr>
          <p:nvPr>
            <p:extLst>
              <p:ext uri="{D42A27DB-BD31-4B8C-83A1-F6EECF244321}">
                <p14:modId xmlns:p14="http://schemas.microsoft.com/office/powerpoint/2010/main" val="2656264896"/>
              </p:ext>
            </p:extLst>
          </p:nvPr>
        </p:nvGraphicFramePr>
        <p:xfrm>
          <a:off x="0" y="1417638"/>
          <a:ext cx="9144000" cy="5683544"/>
        </p:xfrm>
        <a:graphic>
          <a:graphicData uri="http://schemas.openxmlformats.org/drawingml/2006/table">
            <a:tbl>
              <a:tblPr bandRow="1">
                <a:tableStyleId>{D7AC3CCA-C797-4891-BE02-D94E43425B78}</a:tableStyleId>
              </a:tblPr>
              <a:tblGrid>
                <a:gridCol w="9144000">
                  <a:extLst>
                    <a:ext uri="{9D8B030D-6E8A-4147-A177-3AD203B41FA5}">
                      <a16:colId xmlns:a16="http://schemas.microsoft.com/office/drawing/2014/main" val="3980176483"/>
                    </a:ext>
                  </a:extLst>
                </a:gridCol>
              </a:tblGrid>
              <a:tr h="142958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2400" dirty="0">
                          <a:solidFill>
                            <a:schemeClr val="tx1"/>
                          </a:solidFill>
                        </a:rPr>
                        <a:t>1.  How is the modern (Western) church more complacent than we read from Jesus and the disciples? Is it from following the form of church, instead of the life within?</a:t>
                      </a:r>
                    </a:p>
                  </a:txBody>
                  <a:tcPr>
                    <a:solidFill>
                      <a:schemeClr val="bg1">
                        <a:lumMod val="85000"/>
                        <a:lumOff val="15000"/>
                      </a:schemeClr>
                    </a:solidFill>
                  </a:tcPr>
                </a:tc>
                <a:extLst>
                  <a:ext uri="{0D108BD9-81ED-4DB2-BD59-A6C34878D82A}">
                    <a16:rowId xmlns:a16="http://schemas.microsoft.com/office/drawing/2014/main" val="613757933"/>
                  </a:ext>
                </a:extLst>
              </a:tr>
              <a:tr h="579776">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2400" dirty="0">
                          <a:solidFill>
                            <a:schemeClr val="tx1"/>
                          </a:solidFill>
                        </a:rPr>
                        <a:t>2.  When the Bible talks about church politics, how is it different than today?</a:t>
                      </a:r>
                    </a:p>
                  </a:txBody>
                  <a:tcPr>
                    <a:solidFill>
                      <a:schemeClr val="bg1"/>
                    </a:solidFill>
                  </a:tcPr>
                </a:tc>
                <a:extLst>
                  <a:ext uri="{0D108BD9-81ED-4DB2-BD59-A6C34878D82A}">
                    <a16:rowId xmlns:a16="http://schemas.microsoft.com/office/drawing/2014/main" val="3647419623"/>
                  </a:ext>
                </a:extLst>
              </a:tr>
              <a:tr h="1000708">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2400" dirty="0">
                          <a:solidFill>
                            <a:schemeClr val="tx1"/>
                          </a:solidFill>
                        </a:rPr>
                        <a:t>3.  When you meet people who think they know Christianity, but are missing the Gospel, how do they describe church?</a:t>
                      </a:r>
                    </a:p>
                  </a:txBody>
                  <a:tcPr>
                    <a:solidFill>
                      <a:srgbClr val="262626"/>
                    </a:solidFill>
                  </a:tcPr>
                </a:tc>
                <a:extLst>
                  <a:ext uri="{0D108BD9-81ED-4DB2-BD59-A6C34878D82A}">
                    <a16:rowId xmlns:a16="http://schemas.microsoft.com/office/drawing/2014/main" val="1216039484"/>
                  </a:ext>
                </a:extLst>
              </a:tr>
              <a:tr h="1000708">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2400" dirty="0">
                          <a:solidFill>
                            <a:schemeClr val="tx1"/>
                          </a:solidFill>
                        </a:rPr>
                        <a:t>4.  When you think of the word "Gospel", how is that different from common ideas of the Church?</a:t>
                      </a:r>
                    </a:p>
                  </a:txBody>
                  <a:tcPr>
                    <a:solidFill>
                      <a:schemeClr val="bg1"/>
                    </a:solidFill>
                  </a:tcPr>
                </a:tc>
                <a:extLst>
                  <a:ext uri="{0D108BD9-81ED-4DB2-BD59-A6C34878D82A}">
                    <a16:rowId xmlns:a16="http://schemas.microsoft.com/office/drawing/2014/main" val="488955737"/>
                  </a:ext>
                </a:extLst>
              </a:tr>
              <a:tr h="142958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2400" dirty="0">
                          <a:solidFill>
                            <a:schemeClr val="tx1"/>
                          </a:solidFill>
                        </a:rPr>
                        <a:t>5.  If you have experienced church in a non-Western/European way (maybe on a mission), what words would you use to describe how it is different?</a:t>
                      </a:r>
                    </a:p>
                  </a:txBody>
                  <a:tcPr>
                    <a:solidFill>
                      <a:srgbClr val="262626"/>
                    </a:solidFill>
                  </a:tcPr>
                </a:tc>
                <a:extLst>
                  <a:ext uri="{0D108BD9-81ED-4DB2-BD59-A6C34878D82A}">
                    <a16:rowId xmlns:a16="http://schemas.microsoft.com/office/drawing/2014/main" val="4208298771"/>
                  </a:ext>
                </a:extLst>
              </a:tr>
            </a:tbl>
          </a:graphicData>
        </a:graphic>
      </p:graphicFrame>
    </p:spTree>
    <p:extLst>
      <p:ext uri="{BB962C8B-B14F-4D97-AF65-F5344CB8AC3E}">
        <p14:creationId xmlns:p14="http://schemas.microsoft.com/office/powerpoint/2010/main" val="9649329"/>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are we here?</a:t>
            </a:r>
          </a:p>
        </p:txBody>
      </p:sp>
      <p:sp>
        <p:nvSpPr>
          <p:cNvPr id="3" name="Content Placeholder 2"/>
          <p:cNvSpPr>
            <a:spLocks noGrp="1"/>
          </p:cNvSpPr>
          <p:nvPr>
            <p:ph idx="1"/>
          </p:nvPr>
        </p:nvSpPr>
        <p:spPr>
          <a:xfrm>
            <a:off x="457200" y="1173972"/>
            <a:ext cx="8229600" cy="4952192"/>
          </a:xfrm>
        </p:spPr>
        <p:txBody>
          <a:bodyPr>
            <a:normAutofit/>
          </a:bodyPr>
          <a:lstStyle/>
          <a:p>
            <a:pPr marL="0" indent="0">
              <a:lnSpc>
                <a:spcPct val="110000"/>
              </a:lnSpc>
              <a:buNone/>
            </a:pPr>
            <a:endParaRPr lang="en-US" dirty="0"/>
          </a:p>
          <a:p>
            <a:pPr marL="0" indent="0">
              <a:lnSpc>
                <a:spcPct val="110000"/>
              </a:lnSpc>
              <a:buNone/>
            </a:pPr>
            <a:endParaRPr lang="en-US" dirty="0"/>
          </a:p>
        </p:txBody>
      </p:sp>
      <p:sp>
        <p:nvSpPr>
          <p:cNvPr id="4" name="Content Placeholder 2">
            <a:extLst>
              <a:ext uri="{FF2B5EF4-FFF2-40B4-BE49-F238E27FC236}">
                <a16:creationId xmlns:a16="http://schemas.microsoft.com/office/drawing/2014/main" id="{1EF66C25-1EDC-47AB-9554-AD52E0DD6FED}"/>
              </a:ext>
            </a:extLst>
          </p:cNvPr>
          <p:cNvSpPr txBox="1">
            <a:spLocks/>
          </p:cNvSpPr>
          <p:nvPr/>
        </p:nvSpPr>
        <p:spPr>
          <a:xfrm>
            <a:off x="609600" y="1326372"/>
            <a:ext cx="8229600" cy="495219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buNone/>
            </a:pPr>
            <a:r>
              <a:rPr lang="en-US" dirty="0"/>
              <a:t>Last September, we talked about disenchantment: how rational and industrial progress are making it harder for people to think and relate spiritually.</a:t>
            </a:r>
          </a:p>
          <a:p>
            <a:pPr marL="0" indent="0">
              <a:lnSpc>
                <a:spcPct val="110000"/>
              </a:lnSpc>
              <a:buNone/>
            </a:pPr>
            <a:endParaRPr lang="en-US" dirty="0"/>
          </a:p>
          <a:p>
            <a:pPr marL="0" indent="0">
              <a:lnSpc>
                <a:spcPct val="110000"/>
              </a:lnSpc>
              <a:buNone/>
            </a:pPr>
            <a:r>
              <a:rPr lang="en-US" dirty="0"/>
              <a:t>Today we are going to look at how that progress set up a straw-man version of Christianity to knock down.  The same sentiments are still around.</a:t>
            </a:r>
          </a:p>
        </p:txBody>
      </p:sp>
    </p:spTree>
    <p:extLst>
      <p:ext uri="{BB962C8B-B14F-4D97-AF65-F5344CB8AC3E}">
        <p14:creationId xmlns:p14="http://schemas.microsoft.com/office/powerpoint/2010/main" val="769752357"/>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 you know where the word “fundamentalism” comes from?</a:t>
            </a:r>
          </a:p>
        </p:txBody>
      </p:sp>
      <p:sp>
        <p:nvSpPr>
          <p:cNvPr id="3" name="Content Placeholder 2"/>
          <p:cNvSpPr>
            <a:spLocks noGrp="1"/>
          </p:cNvSpPr>
          <p:nvPr>
            <p:ph idx="1"/>
          </p:nvPr>
        </p:nvSpPr>
        <p:spPr>
          <a:xfrm>
            <a:off x="457200" y="1173972"/>
            <a:ext cx="8229600" cy="4952192"/>
          </a:xfrm>
        </p:spPr>
        <p:txBody>
          <a:bodyPr>
            <a:normAutofit/>
          </a:bodyPr>
          <a:lstStyle/>
          <a:p>
            <a:pPr marL="0" indent="0">
              <a:lnSpc>
                <a:spcPct val="110000"/>
              </a:lnSpc>
              <a:buNone/>
            </a:pPr>
            <a:endParaRPr lang="en-US" dirty="0"/>
          </a:p>
          <a:p>
            <a:pPr marL="0" indent="0">
              <a:lnSpc>
                <a:spcPct val="110000"/>
              </a:lnSpc>
              <a:buNone/>
            </a:pPr>
            <a:endParaRPr lang="en-US" dirty="0"/>
          </a:p>
        </p:txBody>
      </p:sp>
    </p:spTree>
    <p:extLst>
      <p:ext uri="{BB962C8B-B14F-4D97-AF65-F5344CB8AC3E}">
        <p14:creationId xmlns:p14="http://schemas.microsoft.com/office/powerpoint/2010/main" val="2343594711"/>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 you know where the word “fundamentalism” comes from?</a:t>
            </a:r>
          </a:p>
        </p:txBody>
      </p:sp>
      <p:sp>
        <p:nvSpPr>
          <p:cNvPr id="3" name="Content Placeholder 2"/>
          <p:cNvSpPr>
            <a:spLocks noGrp="1"/>
          </p:cNvSpPr>
          <p:nvPr>
            <p:ph idx="1"/>
          </p:nvPr>
        </p:nvSpPr>
        <p:spPr>
          <a:xfrm>
            <a:off x="457200" y="1173972"/>
            <a:ext cx="8229600" cy="4952192"/>
          </a:xfrm>
        </p:spPr>
        <p:txBody>
          <a:bodyPr>
            <a:normAutofit/>
          </a:bodyPr>
          <a:lstStyle/>
          <a:p>
            <a:pPr marL="0" indent="0">
              <a:lnSpc>
                <a:spcPct val="110000"/>
              </a:lnSpc>
              <a:buNone/>
            </a:pPr>
            <a:endParaRPr lang="en-US" dirty="0"/>
          </a:p>
          <a:p>
            <a:pPr marL="0" indent="0">
              <a:lnSpc>
                <a:spcPct val="110000"/>
              </a:lnSpc>
              <a:buNone/>
            </a:pPr>
            <a:endParaRPr lang="en-US" dirty="0"/>
          </a:p>
        </p:txBody>
      </p:sp>
      <p:sp>
        <p:nvSpPr>
          <p:cNvPr id="4" name="Content Placeholder 2">
            <a:extLst>
              <a:ext uri="{FF2B5EF4-FFF2-40B4-BE49-F238E27FC236}">
                <a16:creationId xmlns:a16="http://schemas.microsoft.com/office/drawing/2014/main" id="{1EF66C25-1EDC-47AB-9554-AD52E0DD6FED}"/>
              </a:ext>
            </a:extLst>
          </p:cNvPr>
          <p:cNvSpPr txBox="1">
            <a:spLocks/>
          </p:cNvSpPr>
          <p:nvPr/>
        </p:nvSpPr>
        <p:spPr>
          <a:xfrm>
            <a:off x="609600" y="1326372"/>
            <a:ext cx="8229600" cy="49521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buFont typeface="Arial" pitchFamily="34" charset="0"/>
              <a:buNone/>
            </a:pPr>
            <a:endParaRPr lang="en-US" dirty="0"/>
          </a:p>
          <a:p>
            <a:pPr>
              <a:lnSpc>
                <a:spcPct val="110000"/>
              </a:lnSpc>
            </a:pPr>
            <a:r>
              <a:rPr lang="en-US" dirty="0"/>
              <a:t>Around 1910 as a lay-person’s reaction to liberalism (Higher Criticism) denials in seminaries of:</a:t>
            </a:r>
          </a:p>
          <a:p>
            <a:pPr lvl="1">
              <a:lnSpc>
                <a:spcPct val="110000"/>
              </a:lnSpc>
            </a:pPr>
            <a:r>
              <a:rPr lang="en-US" sz="2000" dirty="0"/>
              <a:t>The inspiration of the Bible by the Holy Spirit and the inerrancy of Scripture as a result of this.</a:t>
            </a:r>
          </a:p>
          <a:p>
            <a:pPr lvl="1">
              <a:lnSpc>
                <a:spcPct val="110000"/>
              </a:lnSpc>
            </a:pPr>
            <a:r>
              <a:rPr lang="en-US" sz="2000" dirty="0"/>
              <a:t>The virgin birth of Christ.</a:t>
            </a:r>
          </a:p>
          <a:p>
            <a:pPr lvl="1">
              <a:lnSpc>
                <a:spcPct val="110000"/>
              </a:lnSpc>
            </a:pPr>
            <a:r>
              <a:rPr lang="en-US" sz="2000" dirty="0"/>
              <a:t>The belief that Christ's death was an atonement for sin.</a:t>
            </a:r>
          </a:p>
          <a:p>
            <a:pPr lvl="1">
              <a:lnSpc>
                <a:spcPct val="110000"/>
              </a:lnSpc>
            </a:pPr>
            <a:r>
              <a:rPr lang="en-US" sz="2000" dirty="0"/>
              <a:t>The bodily resurrection of Christ.</a:t>
            </a:r>
          </a:p>
          <a:p>
            <a:pPr lvl="1">
              <a:lnSpc>
                <a:spcPct val="110000"/>
              </a:lnSpc>
            </a:pPr>
            <a:r>
              <a:rPr lang="en-US" sz="2000" dirty="0"/>
              <a:t>The historical reality of Christ's miracles.</a:t>
            </a:r>
          </a:p>
        </p:txBody>
      </p:sp>
    </p:spTree>
    <p:extLst>
      <p:ext uri="{BB962C8B-B14F-4D97-AF65-F5344CB8AC3E}">
        <p14:creationId xmlns:p14="http://schemas.microsoft.com/office/powerpoint/2010/main" val="2614510085"/>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Happened?</a:t>
            </a:r>
          </a:p>
        </p:txBody>
      </p:sp>
      <p:sp>
        <p:nvSpPr>
          <p:cNvPr id="3" name="Content Placeholder 2"/>
          <p:cNvSpPr>
            <a:spLocks noGrp="1"/>
          </p:cNvSpPr>
          <p:nvPr>
            <p:ph idx="1"/>
          </p:nvPr>
        </p:nvSpPr>
        <p:spPr>
          <a:xfrm>
            <a:off x="457200" y="1173972"/>
            <a:ext cx="8229600" cy="4952192"/>
          </a:xfrm>
        </p:spPr>
        <p:txBody>
          <a:bodyPr>
            <a:normAutofit/>
          </a:bodyPr>
          <a:lstStyle/>
          <a:p>
            <a:pPr marL="0" indent="0">
              <a:lnSpc>
                <a:spcPct val="110000"/>
              </a:lnSpc>
              <a:buNone/>
            </a:pPr>
            <a:endParaRPr lang="en-US" dirty="0"/>
          </a:p>
          <a:p>
            <a:pPr marL="0" indent="0">
              <a:lnSpc>
                <a:spcPct val="110000"/>
              </a:lnSpc>
              <a:buNone/>
            </a:pPr>
            <a:r>
              <a:rPr lang="en-US" dirty="0"/>
              <a:t>Since the Middle Ages, Western Culture has had progress as an ideal. Empowered by the industrial and scientific revolutions, leading thinkers tried to turn the ideal of progress into present reality wherever they could.  Progress without the foundation of tradition.</a:t>
            </a:r>
          </a:p>
        </p:txBody>
      </p:sp>
    </p:spTree>
    <p:extLst>
      <p:ext uri="{BB962C8B-B14F-4D97-AF65-F5344CB8AC3E}">
        <p14:creationId xmlns:p14="http://schemas.microsoft.com/office/powerpoint/2010/main" val="3111327857"/>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Eiffel, Disney, and Freud</a:t>
            </a:r>
          </a:p>
        </p:txBody>
      </p:sp>
      <p:sp>
        <p:nvSpPr>
          <p:cNvPr id="3" name="Content Placeholder 2"/>
          <p:cNvSpPr>
            <a:spLocks noGrp="1"/>
          </p:cNvSpPr>
          <p:nvPr>
            <p:ph idx="1"/>
          </p:nvPr>
        </p:nvSpPr>
        <p:spPr>
          <a:xfrm>
            <a:off x="457200" y="1173972"/>
            <a:ext cx="4369699" cy="4952192"/>
          </a:xfrm>
        </p:spPr>
        <p:txBody>
          <a:bodyPr>
            <a:normAutofit/>
          </a:bodyPr>
          <a:lstStyle/>
          <a:p>
            <a:pPr marL="0" indent="0">
              <a:lnSpc>
                <a:spcPct val="110000"/>
              </a:lnSpc>
              <a:buNone/>
            </a:pPr>
            <a:endParaRPr lang="en-US" dirty="0"/>
          </a:p>
          <a:p>
            <a:pPr marL="0" indent="0">
              <a:lnSpc>
                <a:spcPct val="110000"/>
              </a:lnSpc>
              <a:buNone/>
            </a:pPr>
            <a:r>
              <a:rPr lang="en-US" dirty="0"/>
              <a:t>Eiffel: use modern materials and techniques to surpass the height of cathedrals and pyramids. </a:t>
            </a:r>
          </a:p>
        </p:txBody>
      </p:sp>
      <p:pic>
        <p:nvPicPr>
          <p:cNvPr id="4" name="Picture 3">
            <a:extLst>
              <a:ext uri="{FF2B5EF4-FFF2-40B4-BE49-F238E27FC236}">
                <a16:creationId xmlns:a16="http://schemas.microsoft.com/office/drawing/2014/main" id="{33DD1EEB-BFBD-4625-97E1-9DBEB3179330}"/>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069658" y="1278542"/>
            <a:ext cx="3171327" cy="4939583"/>
          </a:xfrm>
          <a:prstGeom prst="rect">
            <a:avLst/>
          </a:prstGeom>
        </p:spPr>
      </p:pic>
    </p:spTree>
    <p:extLst>
      <p:ext uri="{BB962C8B-B14F-4D97-AF65-F5344CB8AC3E}">
        <p14:creationId xmlns:p14="http://schemas.microsoft.com/office/powerpoint/2010/main" val="2628677961"/>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Eiffel, Disney, and Freud</a:t>
            </a:r>
          </a:p>
        </p:txBody>
      </p:sp>
      <p:sp>
        <p:nvSpPr>
          <p:cNvPr id="3" name="Content Placeholder 2"/>
          <p:cNvSpPr>
            <a:spLocks noGrp="1"/>
          </p:cNvSpPr>
          <p:nvPr>
            <p:ph idx="1"/>
          </p:nvPr>
        </p:nvSpPr>
        <p:spPr>
          <a:xfrm>
            <a:off x="457200" y="1173972"/>
            <a:ext cx="4369699" cy="4952192"/>
          </a:xfrm>
        </p:spPr>
        <p:txBody>
          <a:bodyPr>
            <a:normAutofit/>
          </a:bodyPr>
          <a:lstStyle/>
          <a:p>
            <a:pPr marL="0" indent="0">
              <a:lnSpc>
                <a:spcPct val="110000"/>
              </a:lnSpc>
              <a:buNone/>
            </a:pPr>
            <a:endParaRPr lang="en-US" dirty="0"/>
          </a:p>
          <a:p>
            <a:pPr marL="0" indent="0">
              <a:lnSpc>
                <a:spcPct val="110000"/>
              </a:lnSpc>
              <a:buNone/>
            </a:pPr>
            <a:r>
              <a:rPr lang="en-US" dirty="0"/>
              <a:t>Freud: Abstract from case studies to laws of nature for mental illness.</a:t>
            </a:r>
          </a:p>
          <a:p>
            <a:pPr>
              <a:lnSpc>
                <a:spcPct val="110000"/>
              </a:lnSpc>
            </a:pPr>
            <a:endParaRPr lang="en-US" dirty="0"/>
          </a:p>
        </p:txBody>
      </p:sp>
      <p:pic>
        <p:nvPicPr>
          <p:cNvPr id="5" name="Picture 4">
            <a:extLst>
              <a:ext uri="{FF2B5EF4-FFF2-40B4-BE49-F238E27FC236}">
                <a16:creationId xmlns:a16="http://schemas.microsoft.com/office/drawing/2014/main" id="{27B999FE-C1E9-46A9-8994-5CD91228F10E}"/>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288145" y="1560711"/>
            <a:ext cx="3021895" cy="4178714"/>
          </a:xfrm>
          <a:prstGeom prst="rect">
            <a:avLst/>
          </a:prstGeom>
        </p:spPr>
      </p:pic>
    </p:spTree>
    <p:extLst>
      <p:ext uri="{BB962C8B-B14F-4D97-AF65-F5344CB8AC3E}">
        <p14:creationId xmlns:p14="http://schemas.microsoft.com/office/powerpoint/2010/main" val="878425130"/>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Eiffel, Disney, and Freud</a:t>
            </a:r>
          </a:p>
        </p:txBody>
      </p:sp>
      <p:sp>
        <p:nvSpPr>
          <p:cNvPr id="3" name="Content Placeholder 2"/>
          <p:cNvSpPr>
            <a:spLocks noGrp="1"/>
          </p:cNvSpPr>
          <p:nvPr>
            <p:ph idx="1"/>
          </p:nvPr>
        </p:nvSpPr>
        <p:spPr>
          <a:xfrm>
            <a:off x="457200" y="1173972"/>
            <a:ext cx="8128450" cy="2394847"/>
          </a:xfrm>
        </p:spPr>
        <p:txBody>
          <a:bodyPr>
            <a:normAutofit fontScale="92500" lnSpcReduction="20000"/>
          </a:bodyPr>
          <a:lstStyle/>
          <a:p>
            <a:pPr marL="0" indent="0">
              <a:lnSpc>
                <a:spcPct val="110000"/>
              </a:lnSpc>
              <a:buNone/>
            </a:pPr>
            <a:endParaRPr lang="en-US" dirty="0"/>
          </a:p>
          <a:p>
            <a:pPr marL="0" indent="0">
              <a:lnSpc>
                <a:spcPct val="110000"/>
              </a:lnSpc>
              <a:buNone/>
            </a:pPr>
            <a:r>
              <a:rPr lang="en-US" dirty="0"/>
              <a:t>Disney: Leaders of science, technology, and industry will create the best possible living environment.  It will be cloned to create perfect community.</a:t>
            </a:r>
          </a:p>
        </p:txBody>
      </p:sp>
      <p:pic>
        <p:nvPicPr>
          <p:cNvPr id="9" name="Picture 8">
            <a:extLst>
              <a:ext uri="{FF2B5EF4-FFF2-40B4-BE49-F238E27FC236}">
                <a16:creationId xmlns:a16="http://schemas.microsoft.com/office/drawing/2014/main" id="{D767912A-ED95-4F0B-AB87-34EDF6310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467100"/>
            <a:ext cx="5238750" cy="3390900"/>
          </a:xfrm>
          <a:prstGeom prst="rect">
            <a:avLst/>
          </a:prstGeom>
        </p:spPr>
      </p:pic>
      <p:sp>
        <p:nvSpPr>
          <p:cNvPr id="10" name="TextBox 9">
            <a:extLst>
              <a:ext uri="{FF2B5EF4-FFF2-40B4-BE49-F238E27FC236}">
                <a16:creationId xmlns:a16="http://schemas.microsoft.com/office/drawing/2014/main" id="{053EB9F6-60B6-4F09-96BB-617E21B8B63A}"/>
              </a:ext>
            </a:extLst>
          </p:cNvPr>
          <p:cNvSpPr txBox="1"/>
          <p:nvPr/>
        </p:nvSpPr>
        <p:spPr>
          <a:xfrm>
            <a:off x="5607780" y="4869763"/>
            <a:ext cx="3350102" cy="1988237"/>
          </a:xfrm>
          <a:prstGeom prst="rect">
            <a:avLst/>
          </a:prstGeom>
          <a:noFill/>
        </p:spPr>
        <p:txBody>
          <a:bodyPr wrap="square" rtlCol="0">
            <a:spAutoFit/>
          </a:bodyPr>
          <a:lstStyle/>
          <a:p>
            <a:pPr>
              <a:lnSpc>
                <a:spcPct val="110000"/>
              </a:lnSpc>
            </a:pPr>
            <a:r>
              <a:rPr lang="en-US" sz="1600" dirty="0"/>
              <a:t>References:</a:t>
            </a:r>
          </a:p>
          <a:p>
            <a:pPr>
              <a:lnSpc>
                <a:spcPct val="110000"/>
              </a:lnSpc>
            </a:pPr>
            <a:r>
              <a:rPr lang="en-US" sz="1600" dirty="0">
                <a:hlinkClick r:id="rId3"/>
              </a:rPr>
              <a:t>Inside Walt Disney's Ambitious, Failed Plan to Build the City of Tomorrow</a:t>
            </a:r>
            <a:endParaRPr lang="en-US" sz="1600" dirty="0"/>
          </a:p>
          <a:p>
            <a:pPr>
              <a:lnSpc>
                <a:spcPct val="110000"/>
              </a:lnSpc>
            </a:pPr>
            <a:endParaRPr lang="en-US" sz="1600" dirty="0"/>
          </a:p>
          <a:p>
            <a:pPr>
              <a:lnSpc>
                <a:spcPct val="110000"/>
              </a:lnSpc>
            </a:pPr>
            <a:r>
              <a:rPr lang="en-US" sz="1600" dirty="0">
                <a:hlinkClick r:id="rId4"/>
              </a:rPr>
              <a:t>Imagineering the Future: Walt Disney's Obsession with Building a Better Tomorrow</a:t>
            </a:r>
            <a:endParaRPr lang="en-US" sz="1600" dirty="0"/>
          </a:p>
        </p:txBody>
      </p:sp>
    </p:spTree>
    <p:extLst>
      <p:ext uri="{BB962C8B-B14F-4D97-AF65-F5344CB8AC3E}">
        <p14:creationId xmlns:p14="http://schemas.microsoft.com/office/powerpoint/2010/main" val="3266939347"/>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a:t>
            </a:r>
            <a:r>
              <a:rPr lang="en-US" i="1" dirty="0"/>
              <a:t>use</a:t>
            </a:r>
            <a:r>
              <a:rPr lang="en-US" dirty="0"/>
              <a:t> of Christianity?</a:t>
            </a:r>
            <a:br>
              <a:rPr lang="en-US" dirty="0"/>
            </a:br>
            <a:r>
              <a:rPr lang="en-US" sz="3600" dirty="0"/>
              <a:t>(According to Modernism)</a:t>
            </a:r>
          </a:p>
        </p:txBody>
      </p:sp>
      <p:sp>
        <p:nvSpPr>
          <p:cNvPr id="3" name="Content Placeholder 2"/>
          <p:cNvSpPr>
            <a:spLocks noGrp="1"/>
          </p:cNvSpPr>
          <p:nvPr>
            <p:ph idx="1"/>
          </p:nvPr>
        </p:nvSpPr>
        <p:spPr>
          <a:xfrm>
            <a:off x="457200" y="1173972"/>
            <a:ext cx="8229600" cy="4952192"/>
          </a:xfrm>
        </p:spPr>
        <p:txBody>
          <a:bodyPr>
            <a:normAutofit/>
          </a:bodyPr>
          <a:lstStyle/>
          <a:p>
            <a:pPr>
              <a:lnSpc>
                <a:spcPct val="110000"/>
              </a:lnSpc>
            </a:pPr>
            <a:endParaRPr lang="en-US" dirty="0"/>
          </a:p>
          <a:p>
            <a:pPr marL="514350" indent="-514350">
              <a:lnSpc>
                <a:spcPct val="110000"/>
              </a:lnSpc>
              <a:buFont typeface="+mj-lt"/>
              <a:buAutoNum type="arabicPeriod"/>
            </a:pPr>
            <a:r>
              <a:rPr lang="en-US" dirty="0"/>
              <a:t>A template for social order and morality</a:t>
            </a:r>
          </a:p>
          <a:p>
            <a:pPr marL="514350" indent="-514350">
              <a:lnSpc>
                <a:spcPct val="110000"/>
              </a:lnSpc>
              <a:buFont typeface="+mj-lt"/>
              <a:buAutoNum type="arabicPeriod"/>
            </a:pPr>
            <a:r>
              <a:rPr lang="en-US" dirty="0"/>
              <a:t>Myths for children and the uneducated</a:t>
            </a:r>
          </a:p>
          <a:p>
            <a:pPr marL="514350" indent="-514350">
              <a:lnSpc>
                <a:spcPct val="110000"/>
              </a:lnSpc>
              <a:buFont typeface="+mj-lt"/>
              <a:buAutoNum type="arabicPeriod"/>
            </a:pPr>
            <a:r>
              <a:rPr lang="en-US" dirty="0"/>
              <a:t>Until someone gets a better idea, the de facto reason behind unexplainable notions:</a:t>
            </a:r>
          </a:p>
          <a:p>
            <a:pPr marL="0" indent="0">
              <a:lnSpc>
                <a:spcPct val="110000"/>
              </a:lnSpc>
              <a:buNone/>
            </a:pPr>
            <a:r>
              <a:rPr lang="en-US" dirty="0"/>
              <a:t>	creation, consciousness, laws of nature</a:t>
            </a:r>
          </a:p>
        </p:txBody>
      </p:sp>
    </p:spTree>
    <p:extLst>
      <p:ext uri="{BB962C8B-B14F-4D97-AF65-F5344CB8AC3E}">
        <p14:creationId xmlns:p14="http://schemas.microsoft.com/office/powerpoint/2010/main" val="4089723558"/>
      </p:ext>
    </p:extLst>
  </p:cSld>
  <p:clrMapOvr>
    <a:masterClrMapping/>
  </p:clrMapOvr>
  <p:transition spd="slow">
    <p:cover/>
  </p:transition>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9738</TotalTime>
  <Words>454</Words>
  <Application>Microsoft Office PowerPoint</Application>
  <PresentationFormat>On-screen Show (4:3)</PresentationFormat>
  <Paragraphs>56</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 Black </vt:lpstr>
      <vt:lpstr>The “Modern” Role of the Church</vt:lpstr>
      <vt:lpstr>Why are we here?</vt:lpstr>
      <vt:lpstr>Do you know where the word “fundamentalism” comes from?</vt:lpstr>
      <vt:lpstr>Do you know where the word “fundamentalism” comes from?</vt:lpstr>
      <vt:lpstr>What Happened?</vt:lpstr>
      <vt:lpstr>Eiffel, Disney, and Freud</vt:lpstr>
      <vt:lpstr>Eiffel, Disney, and Freud</vt:lpstr>
      <vt:lpstr>Eiffel, Disney, and Freud</vt:lpstr>
      <vt:lpstr>What is the use of Christianity? (According to Modernism)</vt:lpstr>
      <vt:lpstr>Modernism failed</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Disenchantment of the World</dc:title>
  <dc:creator>MacBookPro</dc:creator>
  <cp:lastModifiedBy>Stefan Wosilius</cp:lastModifiedBy>
  <cp:revision>129</cp:revision>
  <cp:lastPrinted>2018-01-16T01:08:39Z</cp:lastPrinted>
  <dcterms:created xsi:type="dcterms:W3CDTF">2017-09-13T01:18:37Z</dcterms:created>
  <dcterms:modified xsi:type="dcterms:W3CDTF">2018-05-07T01:43:40Z</dcterms:modified>
</cp:coreProperties>
</file>